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gif" ContentType="image/gi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0"/>
  </p:notesMasterIdLst>
  <p:handoutMasterIdLst>
    <p:handoutMasterId r:id="rId41"/>
  </p:handoutMasterIdLst>
  <p:sldIdLst>
    <p:sldId id="566" r:id="rId3"/>
    <p:sldId id="539" r:id="rId4"/>
    <p:sldId id="263" r:id="rId5"/>
    <p:sldId id="567" r:id="rId6"/>
    <p:sldId id="568" r:id="rId7"/>
    <p:sldId id="571" r:id="rId8"/>
    <p:sldId id="572" r:id="rId9"/>
    <p:sldId id="605" r:id="rId10"/>
    <p:sldId id="269" r:id="rId11"/>
    <p:sldId id="565" r:id="rId12"/>
    <p:sldId id="414" r:id="rId13"/>
    <p:sldId id="575" r:id="rId14"/>
    <p:sldId id="583" r:id="rId15"/>
    <p:sldId id="577" r:id="rId16"/>
    <p:sldId id="578" r:id="rId17"/>
    <p:sldId id="606" r:id="rId18"/>
    <p:sldId id="607" r:id="rId19"/>
    <p:sldId id="579" r:id="rId20"/>
    <p:sldId id="580" r:id="rId21"/>
    <p:sldId id="399" r:id="rId22"/>
    <p:sldId id="625" r:id="rId23"/>
    <p:sldId id="626" r:id="rId24"/>
    <p:sldId id="627" r:id="rId25"/>
    <p:sldId id="628" r:id="rId26"/>
    <p:sldId id="629" r:id="rId27"/>
    <p:sldId id="630" r:id="rId28"/>
    <p:sldId id="631" r:id="rId29"/>
    <p:sldId id="621" r:id="rId30"/>
    <p:sldId id="622" r:id="rId31"/>
    <p:sldId id="634" r:id="rId32"/>
    <p:sldId id="632" r:id="rId33"/>
    <p:sldId id="633" r:id="rId34"/>
    <p:sldId id="623" r:id="rId35"/>
    <p:sldId id="635" r:id="rId36"/>
    <p:sldId id="616" r:id="rId37"/>
    <p:sldId id="617" r:id="rId38"/>
    <p:sldId id="601" r:id="rId39"/>
  </p:sldIdLst>
  <p:sldSz cx="9144000" cy="6858000" type="screen4x3"/>
  <p:notesSz cx="6805613" cy="9939338"/>
  <p:defaultTextStyle>
    <a:defPPr>
      <a:defRPr lang="en-A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ie-Louise Bird" initials="MLB"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585C"/>
    <a:srgbClr val="FF0000"/>
    <a:srgbClr val="7CCA9C"/>
    <a:srgbClr val="00CC66"/>
    <a:srgbClr val="59BE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0662" autoAdjust="0"/>
    <p:restoredTop sz="86400" autoAdjust="0"/>
  </p:normalViewPr>
  <p:slideViewPr>
    <p:cSldViewPr>
      <p:cViewPr varScale="1">
        <p:scale>
          <a:sx n="63" d="100"/>
          <a:sy n="63" d="100"/>
        </p:scale>
        <p:origin x="-1362"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1" d="100"/>
          <a:sy n="81" d="100"/>
        </p:scale>
        <p:origin x="-3960" y="-96"/>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6967"/>
          </a:xfrm>
          <a:prstGeom prst="rect">
            <a:avLst/>
          </a:prstGeom>
        </p:spPr>
        <p:txBody>
          <a:bodyPr vert="horz" lIns="90745" tIns="45373" rIns="90745" bIns="45373" rtlCol="0"/>
          <a:lstStyle>
            <a:lvl1pPr algn="l">
              <a:defRPr sz="1200">
                <a:cs typeface="+mn-cs"/>
              </a:defRPr>
            </a:lvl1pPr>
          </a:lstStyle>
          <a:p>
            <a:pPr>
              <a:defRPr/>
            </a:pPr>
            <a:endParaRPr lang="en-US"/>
          </a:p>
        </p:txBody>
      </p:sp>
      <p:sp>
        <p:nvSpPr>
          <p:cNvPr id="3" name="Date Placeholder 2"/>
          <p:cNvSpPr>
            <a:spLocks noGrp="1"/>
          </p:cNvSpPr>
          <p:nvPr>
            <p:ph type="dt" sz="quarter" idx="1"/>
          </p:nvPr>
        </p:nvSpPr>
        <p:spPr>
          <a:xfrm>
            <a:off x="3854939" y="0"/>
            <a:ext cx="2949099" cy="496967"/>
          </a:xfrm>
          <a:prstGeom prst="rect">
            <a:avLst/>
          </a:prstGeom>
        </p:spPr>
        <p:txBody>
          <a:bodyPr vert="horz" lIns="90745" tIns="45373" rIns="90745" bIns="45373" rtlCol="0"/>
          <a:lstStyle>
            <a:lvl1pPr algn="r">
              <a:defRPr sz="1200">
                <a:cs typeface="+mn-cs"/>
              </a:defRPr>
            </a:lvl1pPr>
          </a:lstStyle>
          <a:p>
            <a:pPr>
              <a:defRPr/>
            </a:pPr>
            <a:fld id="{46081C66-06A3-46F5-84BF-623B89CEB3B5}" type="datetimeFigureOut">
              <a:rPr lang="en-US"/>
              <a:pPr>
                <a:defRPr/>
              </a:pPr>
              <a:t>8/7/2015</a:t>
            </a:fld>
            <a:endParaRPr lang="en-US"/>
          </a:p>
        </p:txBody>
      </p:sp>
      <p:sp>
        <p:nvSpPr>
          <p:cNvPr id="4" name="Footer Placeholder 3"/>
          <p:cNvSpPr>
            <a:spLocks noGrp="1"/>
          </p:cNvSpPr>
          <p:nvPr>
            <p:ph type="ftr" sz="quarter" idx="2"/>
          </p:nvPr>
        </p:nvSpPr>
        <p:spPr>
          <a:xfrm>
            <a:off x="0" y="9440646"/>
            <a:ext cx="2949099" cy="496967"/>
          </a:xfrm>
          <a:prstGeom prst="rect">
            <a:avLst/>
          </a:prstGeom>
        </p:spPr>
        <p:txBody>
          <a:bodyPr vert="horz" lIns="90745" tIns="45373" rIns="90745" bIns="45373" rtlCol="0" anchor="b"/>
          <a:lstStyle>
            <a:lvl1pPr algn="l">
              <a:defRPr sz="1200">
                <a:cs typeface="+mn-cs"/>
              </a:defRPr>
            </a:lvl1pPr>
          </a:lstStyle>
          <a:p>
            <a:pPr>
              <a:defRPr/>
            </a:pPr>
            <a:endParaRPr lang="en-US"/>
          </a:p>
        </p:txBody>
      </p:sp>
      <p:sp>
        <p:nvSpPr>
          <p:cNvPr id="5" name="Slide Number Placeholder 4"/>
          <p:cNvSpPr>
            <a:spLocks noGrp="1"/>
          </p:cNvSpPr>
          <p:nvPr>
            <p:ph type="sldNum" sz="quarter" idx="3"/>
          </p:nvPr>
        </p:nvSpPr>
        <p:spPr>
          <a:xfrm>
            <a:off x="3854939" y="9440646"/>
            <a:ext cx="2949099" cy="496967"/>
          </a:xfrm>
          <a:prstGeom prst="rect">
            <a:avLst/>
          </a:prstGeom>
        </p:spPr>
        <p:txBody>
          <a:bodyPr vert="horz" lIns="90745" tIns="45373" rIns="90745" bIns="45373" rtlCol="0" anchor="b"/>
          <a:lstStyle>
            <a:lvl1pPr algn="r">
              <a:defRPr sz="1200">
                <a:cs typeface="+mn-cs"/>
              </a:defRPr>
            </a:lvl1pPr>
          </a:lstStyle>
          <a:p>
            <a:pPr>
              <a:defRPr/>
            </a:pPr>
            <a:fld id="{F1044F6E-4207-4134-9A46-1CDA843DFE83}" type="slidenum">
              <a:rPr lang="en-US"/>
              <a:pPr>
                <a:defRPr/>
              </a:pPr>
              <a:t>‹#›</a:t>
            </a:fld>
            <a:endParaRPr lang="en-US"/>
          </a:p>
        </p:txBody>
      </p:sp>
    </p:spTree>
    <p:extLst>
      <p:ext uri="{BB962C8B-B14F-4D97-AF65-F5344CB8AC3E}">
        <p14:creationId xmlns:p14="http://schemas.microsoft.com/office/powerpoint/2010/main" val="907178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6967"/>
          </a:xfrm>
          <a:prstGeom prst="rect">
            <a:avLst/>
          </a:prstGeom>
        </p:spPr>
        <p:txBody>
          <a:bodyPr vert="horz" lIns="90745" tIns="45373" rIns="90745" bIns="45373" rtlCol="0"/>
          <a:lstStyle>
            <a:lvl1pPr algn="l">
              <a:defRPr sz="1200">
                <a:cs typeface="+mn-cs"/>
              </a:defRPr>
            </a:lvl1pPr>
          </a:lstStyle>
          <a:p>
            <a:pPr>
              <a:defRPr/>
            </a:pPr>
            <a:endParaRPr lang="en-US"/>
          </a:p>
        </p:txBody>
      </p:sp>
      <p:sp>
        <p:nvSpPr>
          <p:cNvPr id="3" name="Date Placeholder 2"/>
          <p:cNvSpPr>
            <a:spLocks noGrp="1"/>
          </p:cNvSpPr>
          <p:nvPr>
            <p:ph type="dt" idx="1"/>
          </p:nvPr>
        </p:nvSpPr>
        <p:spPr>
          <a:xfrm>
            <a:off x="3854939" y="0"/>
            <a:ext cx="2949099" cy="496967"/>
          </a:xfrm>
          <a:prstGeom prst="rect">
            <a:avLst/>
          </a:prstGeom>
        </p:spPr>
        <p:txBody>
          <a:bodyPr vert="horz" lIns="90745" tIns="45373" rIns="90745" bIns="45373" rtlCol="0"/>
          <a:lstStyle>
            <a:lvl1pPr algn="r">
              <a:defRPr sz="1200">
                <a:cs typeface="+mn-cs"/>
              </a:defRPr>
            </a:lvl1pPr>
          </a:lstStyle>
          <a:p>
            <a:pPr>
              <a:defRPr/>
            </a:pPr>
            <a:fld id="{079DF5AB-3E02-48DB-8B06-DB5D1A0DB455}" type="datetimeFigureOut">
              <a:rPr lang="en-US"/>
              <a:pPr>
                <a:defRPr/>
              </a:pPr>
              <a:t>8/7/2015</a:t>
            </a:fld>
            <a:endParaRPr lang="en-US"/>
          </a:p>
        </p:txBody>
      </p:sp>
      <p:sp>
        <p:nvSpPr>
          <p:cNvPr id="4" name="Slide Image Placeholder 3"/>
          <p:cNvSpPr>
            <a:spLocks noGrp="1" noRot="1" noChangeAspect="1"/>
          </p:cNvSpPr>
          <p:nvPr>
            <p:ph type="sldImg" idx="2"/>
          </p:nvPr>
        </p:nvSpPr>
        <p:spPr>
          <a:xfrm>
            <a:off x="917575" y="744538"/>
            <a:ext cx="4970463" cy="3729037"/>
          </a:xfrm>
          <a:prstGeom prst="rect">
            <a:avLst/>
          </a:prstGeom>
          <a:noFill/>
          <a:ln w="12700">
            <a:solidFill>
              <a:prstClr val="black"/>
            </a:solidFill>
          </a:ln>
        </p:spPr>
        <p:txBody>
          <a:bodyPr vert="horz" lIns="90745" tIns="45373" rIns="90745" bIns="45373" rtlCol="0" anchor="ctr"/>
          <a:lstStyle/>
          <a:p>
            <a:pPr lvl="0"/>
            <a:endParaRPr lang="en-US" noProof="0" smtClean="0"/>
          </a:p>
        </p:txBody>
      </p:sp>
      <p:sp>
        <p:nvSpPr>
          <p:cNvPr id="5" name="Notes Placeholder 4"/>
          <p:cNvSpPr>
            <a:spLocks noGrp="1"/>
          </p:cNvSpPr>
          <p:nvPr>
            <p:ph type="body" sz="quarter" idx="3"/>
          </p:nvPr>
        </p:nvSpPr>
        <p:spPr>
          <a:xfrm>
            <a:off x="680562" y="4721185"/>
            <a:ext cx="5444490" cy="4472703"/>
          </a:xfrm>
          <a:prstGeom prst="rect">
            <a:avLst/>
          </a:prstGeom>
        </p:spPr>
        <p:txBody>
          <a:bodyPr vert="horz" lIns="90745" tIns="45373" rIns="90745" bIns="45373"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440646"/>
            <a:ext cx="2949099" cy="496967"/>
          </a:xfrm>
          <a:prstGeom prst="rect">
            <a:avLst/>
          </a:prstGeom>
        </p:spPr>
        <p:txBody>
          <a:bodyPr vert="horz" lIns="90745" tIns="45373" rIns="90745" bIns="45373" rtlCol="0" anchor="b"/>
          <a:lstStyle>
            <a:lvl1pPr algn="l">
              <a:defRPr sz="1200">
                <a:cs typeface="+mn-cs"/>
              </a:defRPr>
            </a:lvl1pPr>
          </a:lstStyle>
          <a:p>
            <a:pPr>
              <a:defRPr/>
            </a:pPr>
            <a:endParaRPr lang="en-US"/>
          </a:p>
        </p:txBody>
      </p:sp>
      <p:sp>
        <p:nvSpPr>
          <p:cNvPr id="7" name="Slide Number Placeholder 6"/>
          <p:cNvSpPr>
            <a:spLocks noGrp="1"/>
          </p:cNvSpPr>
          <p:nvPr>
            <p:ph type="sldNum" sz="quarter" idx="5"/>
          </p:nvPr>
        </p:nvSpPr>
        <p:spPr>
          <a:xfrm>
            <a:off x="3854939" y="9440646"/>
            <a:ext cx="2949099" cy="496967"/>
          </a:xfrm>
          <a:prstGeom prst="rect">
            <a:avLst/>
          </a:prstGeom>
        </p:spPr>
        <p:txBody>
          <a:bodyPr vert="horz" lIns="90745" tIns="45373" rIns="90745" bIns="45373" rtlCol="0" anchor="b"/>
          <a:lstStyle>
            <a:lvl1pPr algn="r">
              <a:defRPr sz="1200">
                <a:cs typeface="+mn-cs"/>
              </a:defRPr>
            </a:lvl1pPr>
          </a:lstStyle>
          <a:p>
            <a:pPr>
              <a:defRPr/>
            </a:pPr>
            <a:fld id="{F7BCF2D2-9AA4-4227-95FE-7AACF74F1F2B}" type="slidenum">
              <a:rPr lang="en-US"/>
              <a:pPr>
                <a:defRPr/>
              </a:pPr>
              <a:t>‹#›</a:t>
            </a:fld>
            <a:endParaRPr lang="en-US"/>
          </a:p>
        </p:txBody>
      </p:sp>
    </p:spTree>
    <p:extLst>
      <p:ext uri="{BB962C8B-B14F-4D97-AF65-F5344CB8AC3E}">
        <p14:creationId xmlns:p14="http://schemas.microsoft.com/office/powerpoint/2010/main" val="14885666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3B7D1BF8-F820-4F92-B2C1-527F18E8EA25}" type="slidenum">
              <a:rPr lang="en-AU" smtClean="0"/>
              <a:pPr/>
              <a:t>1</a:t>
            </a:fld>
            <a:endParaRPr lang="en-AU"/>
          </a:p>
        </p:txBody>
      </p:sp>
    </p:spTree>
    <p:extLst>
      <p:ext uri="{BB962C8B-B14F-4D97-AF65-F5344CB8AC3E}">
        <p14:creationId xmlns:p14="http://schemas.microsoft.com/office/powerpoint/2010/main" val="42078396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pPr>
              <a:defRPr/>
            </a:pPr>
            <a:fld id="{F7BCF2D2-9AA4-4227-95FE-7AACF74F1F2B}" type="slidenum">
              <a:rPr lang="en-US" smtClean="0"/>
              <a:pPr>
                <a:defRPr/>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As</a:t>
            </a:r>
            <a:r>
              <a:rPr lang="en-AU" baseline="0" dirty="0" smtClean="0"/>
              <a:t> the CE ask yourself the following question: “Typically this student demonstrates most items at ……. level”. This helps to decide on the overall global rating of student performance.</a:t>
            </a:r>
            <a:endParaRPr lang="en-AU" dirty="0"/>
          </a:p>
        </p:txBody>
      </p:sp>
      <p:sp>
        <p:nvSpPr>
          <p:cNvPr id="4" name="Slide Number Placeholder 3"/>
          <p:cNvSpPr>
            <a:spLocks noGrp="1"/>
          </p:cNvSpPr>
          <p:nvPr>
            <p:ph type="sldNum" sz="quarter" idx="10"/>
          </p:nvPr>
        </p:nvSpPr>
        <p:spPr/>
        <p:txBody>
          <a:bodyPr/>
          <a:lstStyle/>
          <a:p>
            <a:fld id="{3B7D1BF8-F820-4F92-B2C1-527F18E8EA25}" type="slidenum">
              <a:rPr lang="en-AU" smtClean="0"/>
              <a:pPr/>
              <a:t>13</a:t>
            </a:fld>
            <a:endParaRPr lang="en-AU"/>
          </a:p>
        </p:txBody>
      </p:sp>
    </p:spTree>
    <p:extLst>
      <p:ext uri="{BB962C8B-B14F-4D97-AF65-F5344CB8AC3E}">
        <p14:creationId xmlns:p14="http://schemas.microsoft.com/office/powerpoint/2010/main" val="8053066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78AA6B-34AF-410B-9E48-16C68ACE7EC1}" type="slidenum">
              <a:rPr lang="en-US"/>
              <a:pPr/>
              <a:t>14</a:t>
            </a:fld>
            <a:endParaRPr lang="en-US"/>
          </a:p>
        </p:txBody>
      </p:sp>
      <p:sp>
        <p:nvSpPr>
          <p:cNvPr id="158722" name="Rectangle 2"/>
          <p:cNvSpPr>
            <a:spLocks noGrp="1" noRot="1" noChangeAspect="1" noChangeArrowheads="1" noTextEdit="1"/>
          </p:cNvSpPr>
          <p:nvPr>
            <p:ph type="sldImg"/>
          </p:nvPr>
        </p:nvSpPr>
        <p:spPr>
          <a:ln/>
        </p:spPr>
      </p:sp>
      <p:sp>
        <p:nvSpPr>
          <p:cNvPr id="158723" name="Rectangle 3"/>
          <p:cNvSpPr>
            <a:spLocks noGrp="1" noChangeArrowheads="1"/>
          </p:cNvSpPr>
          <p:nvPr>
            <p:ph type="body" idx="1"/>
          </p:nvPr>
        </p:nvSpPr>
        <p:spPr/>
        <p:txBody>
          <a:bodyPr/>
          <a:lstStyle/>
          <a:p>
            <a:endParaRPr lang="en-A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b="0" dirty="0" smtClean="0"/>
              <a:t>A rating of a 2 means the student is achieving </a:t>
            </a:r>
            <a:r>
              <a:rPr lang="en-AU" b="0" dirty="0"/>
              <a:t>the minimum acceptable entry level </a:t>
            </a:r>
            <a:r>
              <a:rPr lang="en-AU" b="0" dirty="0" smtClean="0"/>
              <a:t>/beginning</a:t>
            </a:r>
            <a:r>
              <a:rPr lang="en-AU" b="0" baseline="0" dirty="0" smtClean="0"/>
              <a:t> practitioner </a:t>
            </a:r>
            <a:r>
              <a:rPr lang="en-AU" b="0" dirty="0" smtClean="0"/>
              <a:t>standard </a:t>
            </a:r>
            <a:r>
              <a:rPr lang="en-AU" b="0" dirty="0"/>
              <a:t>of performance </a:t>
            </a:r>
            <a:endParaRPr lang="en-US" b="0" dirty="0"/>
          </a:p>
        </p:txBody>
      </p:sp>
      <p:sp>
        <p:nvSpPr>
          <p:cNvPr id="4" name="Slide Number Placeholder 3"/>
          <p:cNvSpPr>
            <a:spLocks noGrp="1"/>
          </p:cNvSpPr>
          <p:nvPr>
            <p:ph type="sldNum" sz="quarter" idx="10"/>
          </p:nvPr>
        </p:nvSpPr>
        <p:spPr/>
        <p:txBody>
          <a:bodyPr/>
          <a:lstStyle/>
          <a:p>
            <a:pPr>
              <a:defRPr/>
            </a:pPr>
            <a:fld id="{F7BCF2D2-9AA4-4227-95FE-7AACF74F1F2B}" type="slidenum">
              <a:rPr lang="en-US" smtClean="0"/>
              <a:pPr>
                <a:defRPr/>
              </a:pPr>
              <a:t>18</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C017519E-9B86-422F-AC9F-AF2774C54892}" type="slidenum">
              <a:rPr lang="en-AU" smtClean="0">
                <a:cs typeface="Arial" charset="0"/>
              </a:rPr>
              <a:pPr/>
              <a:t>19</a:t>
            </a:fld>
            <a:endParaRPr lang="en-AU" smtClean="0">
              <a:cs typeface="Arial" charset="0"/>
            </a:endParaRPr>
          </a:p>
        </p:txBody>
      </p:sp>
      <p:sp>
        <p:nvSpPr>
          <p:cNvPr id="5837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837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The results from focus group discussions about entry level/beginning physiotherapist standards have demonstrated a clear consensus from clinical educators regarding a global definition of minimally competent performance</a:t>
            </a:r>
            <a:endParaRPr lang="en-US" dirty="0"/>
          </a:p>
        </p:txBody>
      </p:sp>
      <p:sp>
        <p:nvSpPr>
          <p:cNvPr id="4" name="Slide Number Placeholder 3"/>
          <p:cNvSpPr>
            <a:spLocks noGrp="1"/>
          </p:cNvSpPr>
          <p:nvPr>
            <p:ph type="sldNum" sz="quarter" idx="10"/>
          </p:nvPr>
        </p:nvSpPr>
        <p:spPr/>
        <p:txBody>
          <a:bodyPr/>
          <a:lstStyle/>
          <a:p>
            <a:pPr>
              <a:defRPr/>
            </a:pPr>
            <a:fld id="{F7BCF2D2-9AA4-4227-95FE-7AACF74F1F2B}" type="slidenum">
              <a:rPr lang="en-US" smtClean="0"/>
              <a:pPr>
                <a:defRPr/>
              </a:pPr>
              <a:t>20</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F7BCF2D2-9AA4-4227-95FE-7AACF74F1F2B}" type="slidenum">
              <a:rPr lang="en-US" smtClean="0"/>
              <a:pPr>
                <a:defRPr/>
              </a:pPr>
              <a:t>22</a:t>
            </a:fld>
            <a:endParaRPr lang="en-US"/>
          </a:p>
        </p:txBody>
      </p:sp>
    </p:spTree>
    <p:extLst>
      <p:ext uri="{BB962C8B-B14F-4D97-AF65-F5344CB8AC3E}">
        <p14:creationId xmlns:p14="http://schemas.microsoft.com/office/powerpoint/2010/main" val="40424837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This is a summary of words/phrases that other</a:t>
            </a:r>
            <a:r>
              <a:rPr lang="en-AU" baseline="0" dirty="0" smtClean="0"/>
              <a:t> groups of physiotherapists have generated when answering the question on the previous slide.</a:t>
            </a:r>
            <a:endParaRPr lang="en-AU" dirty="0"/>
          </a:p>
        </p:txBody>
      </p:sp>
      <p:sp>
        <p:nvSpPr>
          <p:cNvPr id="4" name="Slide Number Placeholder 3"/>
          <p:cNvSpPr>
            <a:spLocks noGrp="1"/>
          </p:cNvSpPr>
          <p:nvPr>
            <p:ph type="sldNum" sz="quarter" idx="10"/>
          </p:nvPr>
        </p:nvSpPr>
        <p:spPr/>
        <p:txBody>
          <a:bodyPr/>
          <a:lstStyle/>
          <a:p>
            <a:pPr>
              <a:defRPr/>
            </a:pPr>
            <a:fld id="{F7BCF2D2-9AA4-4227-95FE-7AACF74F1F2B}" type="slidenum">
              <a:rPr lang="en-US" smtClean="0"/>
              <a:pPr>
                <a:defRPr/>
              </a:pPr>
              <a:t>23</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pPr>
              <a:defRPr/>
            </a:pPr>
            <a:fld id="{F7BCF2D2-9AA4-4227-95FE-7AACF74F1F2B}" type="slidenum">
              <a:rPr lang="en-US" smtClean="0"/>
              <a:pPr>
                <a:defRPr/>
              </a:pPr>
              <a:t>24</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7"/>
          <p:cNvSpPr txBox="1">
            <a:spLocks noGrp="1" noChangeArrowheads="1"/>
          </p:cNvSpPr>
          <p:nvPr/>
        </p:nvSpPr>
        <p:spPr bwMode="auto">
          <a:xfrm>
            <a:off x="3854939" y="9440646"/>
            <a:ext cx="2949099" cy="496967"/>
          </a:xfrm>
          <a:prstGeom prst="rect">
            <a:avLst/>
          </a:prstGeom>
          <a:noFill/>
          <a:ln w="9525">
            <a:noFill/>
            <a:miter lim="800000"/>
            <a:headEnd/>
            <a:tailEnd/>
          </a:ln>
        </p:spPr>
        <p:txBody>
          <a:bodyPr lIns="83766" tIns="41883" rIns="83766" bIns="41883" anchor="b"/>
          <a:lstStyle/>
          <a:p>
            <a:pPr algn="r"/>
            <a:fld id="{5F300F51-83A7-4456-B2D4-51F81DB4FC34}" type="slidenum">
              <a:rPr lang="en-AU" sz="1100"/>
              <a:pPr algn="r"/>
              <a:t>25</a:t>
            </a:fld>
            <a:endParaRPr lang="en-AU" sz="1100"/>
          </a:p>
        </p:txBody>
      </p:sp>
      <p:sp>
        <p:nvSpPr>
          <p:cNvPr id="9933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9331"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dirty="0" smtClean="0"/>
              <a:t>This is the APC</a:t>
            </a:r>
            <a:r>
              <a:rPr lang="en-US" baseline="0" dirty="0" smtClean="0"/>
              <a:t> guideline definition </a:t>
            </a:r>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pPr>
              <a:defRPr/>
            </a:pPr>
            <a:fld id="{F7BCF2D2-9AA4-4227-95FE-7AACF74F1F2B}"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Think about how any new physiotherapist requires</a:t>
            </a:r>
            <a:r>
              <a:rPr lang="en-AU" baseline="0" dirty="0" smtClean="0"/>
              <a:t> on the job training and additional assistance when they start work at a new health facility.</a:t>
            </a:r>
            <a:endParaRPr lang="en-AU" dirty="0"/>
          </a:p>
        </p:txBody>
      </p:sp>
      <p:sp>
        <p:nvSpPr>
          <p:cNvPr id="4" name="Slide Number Placeholder 3"/>
          <p:cNvSpPr>
            <a:spLocks noGrp="1"/>
          </p:cNvSpPr>
          <p:nvPr>
            <p:ph type="sldNum" sz="quarter" idx="10"/>
          </p:nvPr>
        </p:nvSpPr>
        <p:spPr/>
        <p:txBody>
          <a:bodyPr/>
          <a:lstStyle/>
          <a:p>
            <a:pPr>
              <a:defRPr/>
            </a:pPr>
            <a:fld id="{F7BCF2D2-9AA4-4227-95FE-7AACF74F1F2B}" type="slidenum">
              <a:rPr lang="en-US" smtClean="0"/>
              <a:pPr>
                <a:defRPr/>
              </a:pPr>
              <a:t>26</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pPr>
              <a:defRPr/>
            </a:pPr>
            <a:fld id="{F7BCF2D2-9AA4-4227-95FE-7AACF74F1F2B}" type="slidenum">
              <a:rPr lang="en-US" smtClean="0"/>
              <a:pPr>
                <a:defRPr/>
              </a:pPr>
              <a:t>27</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pPr>
              <a:defRPr/>
            </a:pPr>
            <a:fld id="{F7BCF2D2-9AA4-4227-95FE-7AACF74F1F2B}" type="slidenum">
              <a:rPr lang="en-US" smtClean="0"/>
              <a:pPr>
                <a:defRPr/>
              </a:pPr>
              <a:t>29</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pPr>
              <a:defRPr/>
            </a:pPr>
            <a:fld id="{F7BCF2D2-9AA4-4227-95FE-7AACF74F1F2B}" type="slidenum">
              <a:rPr lang="en-US" smtClean="0"/>
              <a:pPr>
                <a:defRPr/>
              </a:pPr>
              <a:t>31</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pPr>
              <a:defRPr/>
            </a:pPr>
            <a:fld id="{F7BCF2D2-9AA4-4227-95FE-7AACF74F1F2B}" type="slidenum">
              <a:rPr lang="en-US" smtClean="0"/>
              <a:pPr>
                <a:defRPr/>
              </a:pPr>
              <a:t>32</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pPr>
              <a:defRPr/>
            </a:pPr>
            <a:fld id="{F7BCF2D2-9AA4-4227-95FE-7AACF74F1F2B}" type="slidenum">
              <a:rPr lang="en-US" smtClean="0"/>
              <a:pPr>
                <a:defRPr/>
              </a:pPr>
              <a:t>34</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dirty="0" smtClean="0"/>
              <a:t>Refer to the Examples of Performance Indicators for behaviours that the student may demonstrate to indicate competency in a particular item</a:t>
            </a:r>
          </a:p>
          <a:p>
            <a:r>
              <a:rPr lang="en-AU" sz="1200" dirty="0" smtClean="0"/>
              <a:t>The Examples of Performance Indicators are not an exhaustive list of possible behaviours nor are they to be used as a checklist when assessing a student’s performance. </a:t>
            </a:r>
          </a:p>
          <a:p>
            <a:endParaRPr lang="en-AU" dirty="0"/>
          </a:p>
        </p:txBody>
      </p:sp>
      <p:sp>
        <p:nvSpPr>
          <p:cNvPr id="4" name="Slide Number Placeholder 3"/>
          <p:cNvSpPr>
            <a:spLocks noGrp="1"/>
          </p:cNvSpPr>
          <p:nvPr>
            <p:ph type="sldNum" sz="quarter" idx="10"/>
          </p:nvPr>
        </p:nvSpPr>
        <p:spPr/>
        <p:txBody>
          <a:bodyPr/>
          <a:lstStyle/>
          <a:p>
            <a:fld id="{3B7D1BF8-F820-4F92-B2C1-527F18E8EA25}" type="slidenum">
              <a:rPr lang="en-AU" smtClean="0"/>
              <a:pPr/>
              <a:t>35</a:t>
            </a:fld>
            <a:endParaRPr lang="en-AU"/>
          </a:p>
        </p:txBody>
      </p:sp>
    </p:spTree>
    <p:extLst>
      <p:ext uri="{BB962C8B-B14F-4D97-AF65-F5344CB8AC3E}">
        <p14:creationId xmlns:p14="http://schemas.microsoft.com/office/powerpoint/2010/main" val="154362324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Assessment should be determined prior to feedback session NOT negotiated</a:t>
            </a:r>
          </a:p>
          <a:p>
            <a:r>
              <a:rPr lang="en-AU" dirty="0" smtClean="0"/>
              <a:t>Strategies</a:t>
            </a:r>
            <a:r>
              <a:rPr lang="en-AU" baseline="0" dirty="0" smtClean="0"/>
              <a:t> may be recorded during the feedback session as agreed/discussed with student</a:t>
            </a:r>
          </a:p>
          <a:p>
            <a:r>
              <a:rPr lang="en-AU" baseline="0" dirty="0" smtClean="0"/>
              <a:t>give students a copy of documentation and feedback</a:t>
            </a:r>
          </a:p>
        </p:txBody>
      </p:sp>
      <p:sp>
        <p:nvSpPr>
          <p:cNvPr id="4" name="Slide Number Placeholder 3"/>
          <p:cNvSpPr>
            <a:spLocks noGrp="1"/>
          </p:cNvSpPr>
          <p:nvPr>
            <p:ph type="sldNum" sz="quarter" idx="10"/>
          </p:nvPr>
        </p:nvSpPr>
        <p:spPr/>
        <p:txBody>
          <a:bodyPr/>
          <a:lstStyle/>
          <a:p>
            <a:fld id="{3B7D1BF8-F820-4F92-B2C1-527F18E8EA25}" type="slidenum">
              <a:rPr lang="en-AU" smtClean="0"/>
              <a:pPr/>
              <a:t>36</a:t>
            </a:fld>
            <a:endParaRPr lang="en-AU"/>
          </a:p>
        </p:txBody>
      </p:sp>
    </p:spTree>
    <p:extLst>
      <p:ext uri="{BB962C8B-B14F-4D97-AF65-F5344CB8AC3E}">
        <p14:creationId xmlns:p14="http://schemas.microsoft.com/office/powerpoint/2010/main" val="32939268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pPr>
              <a:defRPr/>
            </a:pPr>
            <a:fld id="{F7BCF2D2-9AA4-4227-95FE-7AACF74F1F2B}" type="slidenum">
              <a:rPr lang="en-US" smtClean="0"/>
              <a:pPr>
                <a:defRPr/>
              </a:pPr>
              <a:t>37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pPr>
              <a:defRPr/>
            </a:pPr>
            <a:fld id="{F7BCF2D2-9AA4-4227-95FE-7AACF74F1F2B}"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70463" cy="3729037"/>
          </a:xfrm>
        </p:spPr>
      </p:sp>
      <p:sp>
        <p:nvSpPr>
          <p:cNvPr id="3" name="Notes Placeholder 2"/>
          <p:cNvSpPr>
            <a:spLocks noGrp="1"/>
          </p:cNvSpPr>
          <p:nvPr>
            <p:ph type="body" idx="1"/>
          </p:nvPr>
        </p:nvSpPr>
        <p:spPr/>
        <p:txBody>
          <a:bodyPr>
            <a:normAutofit/>
          </a:bodyPr>
          <a:lstStyle/>
          <a:p>
            <a:r>
              <a:rPr lang="en-AU" dirty="0" smtClean="0"/>
              <a:t>Feedback</a:t>
            </a:r>
            <a:r>
              <a:rPr lang="en-AU" baseline="0" dirty="0" smtClean="0"/>
              <a:t> and assessment are the key components driving learning and facilitating change in performance.</a:t>
            </a:r>
            <a:endParaRPr lang="en-AU" dirty="0"/>
          </a:p>
        </p:txBody>
      </p:sp>
      <p:sp>
        <p:nvSpPr>
          <p:cNvPr id="4" name="Slide Number Placeholder 3"/>
          <p:cNvSpPr>
            <a:spLocks noGrp="1"/>
          </p:cNvSpPr>
          <p:nvPr>
            <p:ph type="sldNum" sz="quarter" idx="10"/>
          </p:nvPr>
        </p:nvSpPr>
        <p:spPr/>
        <p:txBody>
          <a:bodyPr/>
          <a:lstStyle/>
          <a:p>
            <a:pPr>
              <a:defRPr/>
            </a:pPr>
            <a:fld id="{AABAF3D4-CD73-4DEB-9AAD-3FBF489CCE8C}" type="slidenum">
              <a:rPr lang="en-AU" smtClean="0"/>
              <a:pPr>
                <a:defRPr/>
              </a:pPr>
              <a:t>5</a:t>
            </a:fld>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‘Core’ units mean those units usually in the second</a:t>
            </a:r>
            <a:r>
              <a:rPr lang="en-AU" baseline="0" dirty="0" smtClean="0"/>
              <a:t> last and final year of a student’s program where the student is expected to carry their own caseload. The APP presented here is not appropriate for use with introductory professional practice placements as the behavioural expectations are not aligned to these units.</a:t>
            </a:r>
            <a:endParaRPr lang="en-AU" dirty="0"/>
          </a:p>
        </p:txBody>
      </p:sp>
      <p:sp>
        <p:nvSpPr>
          <p:cNvPr id="4" name="Slide Number Placeholder 3"/>
          <p:cNvSpPr>
            <a:spLocks noGrp="1"/>
          </p:cNvSpPr>
          <p:nvPr>
            <p:ph type="sldNum" sz="quarter" idx="10"/>
          </p:nvPr>
        </p:nvSpPr>
        <p:spPr/>
        <p:txBody>
          <a:bodyPr/>
          <a:lstStyle/>
          <a:p>
            <a:fld id="{3B7D1BF8-F820-4F92-B2C1-527F18E8EA25}" type="slidenum">
              <a:rPr lang="en-AU" smtClean="0"/>
              <a:pPr/>
              <a:t>7</a:t>
            </a:fld>
            <a:endParaRPr lang="en-AU"/>
          </a:p>
        </p:txBody>
      </p:sp>
    </p:spTree>
    <p:extLst>
      <p:ext uri="{BB962C8B-B14F-4D97-AF65-F5344CB8AC3E}">
        <p14:creationId xmlns:p14="http://schemas.microsoft.com/office/powerpoint/2010/main" val="22271722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If your</a:t>
            </a:r>
            <a:r>
              <a:rPr lang="en-AU" baseline="0" dirty="0" smtClean="0"/>
              <a:t> students present with paper based version for you to use, contact their University and ask about using the online version.</a:t>
            </a:r>
            <a:endParaRPr lang="en-AU" dirty="0"/>
          </a:p>
        </p:txBody>
      </p:sp>
      <p:sp>
        <p:nvSpPr>
          <p:cNvPr id="4" name="Slide Number Placeholder 3"/>
          <p:cNvSpPr>
            <a:spLocks noGrp="1"/>
          </p:cNvSpPr>
          <p:nvPr>
            <p:ph type="sldNum" sz="quarter" idx="10"/>
          </p:nvPr>
        </p:nvSpPr>
        <p:spPr/>
        <p:txBody>
          <a:bodyPr/>
          <a:lstStyle/>
          <a:p>
            <a:pPr>
              <a:defRPr/>
            </a:pPr>
            <a:fld id="{F7BCF2D2-9AA4-4227-95FE-7AACF74F1F2B}" type="slidenum">
              <a:rPr lang="en-US" smtClean="0"/>
              <a:pPr>
                <a:defRPr/>
              </a:pPr>
              <a:t>8</a:t>
            </a:fld>
            <a:endParaRPr lang="en-US"/>
          </a:p>
        </p:txBody>
      </p:sp>
    </p:spTree>
    <p:extLst>
      <p:ext uri="{BB962C8B-B14F-4D97-AF65-F5344CB8AC3E}">
        <p14:creationId xmlns:p14="http://schemas.microsoft.com/office/powerpoint/2010/main" val="22758678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Paper-based</a:t>
            </a:r>
            <a:r>
              <a:rPr lang="en-AU" baseline="0" dirty="0" smtClean="0"/>
              <a:t> version of the APP instrument</a:t>
            </a:r>
            <a:endParaRPr lang="en-AU" dirty="0"/>
          </a:p>
        </p:txBody>
      </p:sp>
      <p:sp>
        <p:nvSpPr>
          <p:cNvPr id="4" name="Slide Number Placeholder 3"/>
          <p:cNvSpPr>
            <a:spLocks noGrp="1"/>
          </p:cNvSpPr>
          <p:nvPr>
            <p:ph type="sldNum" sz="quarter" idx="10"/>
          </p:nvPr>
        </p:nvSpPr>
        <p:spPr/>
        <p:txBody>
          <a:bodyPr/>
          <a:lstStyle/>
          <a:p>
            <a:pPr>
              <a:defRPr/>
            </a:pPr>
            <a:fld id="{F7BCF2D2-9AA4-4227-95FE-7AACF74F1F2B}" type="slidenum">
              <a:rPr lang="en-US" smtClean="0"/>
              <a:pPr>
                <a:defRPr/>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Screen</a:t>
            </a:r>
            <a:r>
              <a:rPr lang="en-AU" baseline="0" dirty="0" smtClean="0"/>
              <a:t> shot of the online version of the APP form</a:t>
            </a:r>
            <a:endParaRPr lang="en-AU" dirty="0"/>
          </a:p>
        </p:txBody>
      </p:sp>
      <p:sp>
        <p:nvSpPr>
          <p:cNvPr id="4" name="Slide Number Placeholder 3"/>
          <p:cNvSpPr>
            <a:spLocks noGrp="1"/>
          </p:cNvSpPr>
          <p:nvPr>
            <p:ph type="sldNum" sz="quarter" idx="10"/>
          </p:nvPr>
        </p:nvSpPr>
        <p:spPr/>
        <p:txBody>
          <a:bodyPr/>
          <a:lstStyle/>
          <a:p>
            <a:pPr>
              <a:defRPr/>
            </a:pPr>
            <a:fld id="{F7BCF2D2-9AA4-4227-95FE-7AACF74F1F2B}" type="slidenum">
              <a:rPr lang="en-US" smtClean="0"/>
              <a:pPr>
                <a:defRPr/>
              </a:pPr>
              <a:t>10</a:t>
            </a:fld>
            <a:endParaRPr lang="en-US"/>
          </a:p>
        </p:txBody>
      </p:sp>
    </p:spTree>
    <p:extLst>
      <p:ext uri="{BB962C8B-B14F-4D97-AF65-F5344CB8AC3E}">
        <p14:creationId xmlns:p14="http://schemas.microsoft.com/office/powerpoint/2010/main" val="38001649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8653831E-92B5-43D1-88BD-09E3DE8D5683}" type="slidenum">
              <a:rPr lang="en-AU" smtClean="0">
                <a:cs typeface="Arial" charset="0"/>
              </a:rPr>
              <a:pPr/>
              <a:t>11</a:t>
            </a:fld>
            <a:endParaRPr lang="en-AU" smtClean="0">
              <a:cs typeface="Arial" charset="0"/>
            </a:endParaRPr>
          </a:p>
        </p:txBody>
      </p:sp>
      <p:sp>
        <p:nvSpPr>
          <p:cNvPr id="6041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041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130425"/>
            <a:ext cx="7772400" cy="1470025"/>
          </a:xfrm>
        </p:spPr>
        <p:txBody>
          <a:bodyPr/>
          <a:lstStyle>
            <a:lvl1pPr>
              <a:defRPr/>
            </a:lvl1pPr>
          </a:lstStyle>
          <a:p>
            <a:r>
              <a:rPr lang="en-AU"/>
              <a:t>Click to edit Master title style</a:t>
            </a:r>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AU"/>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endParaRPr lang="en-AU"/>
          </a:p>
        </p:txBody>
      </p:sp>
      <p:sp>
        <p:nvSpPr>
          <p:cNvPr id="5" name="Rectangle 5"/>
          <p:cNvSpPr>
            <a:spLocks noGrp="1" noChangeArrowheads="1"/>
          </p:cNvSpPr>
          <p:nvPr>
            <p:ph type="ftr" sz="quarter" idx="11"/>
          </p:nvPr>
        </p:nvSpPr>
        <p:spPr/>
        <p:txBody>
          <a:bodyPr/>
          <a:lstStyle>
            <a:lvl1pPr>
              <a:defRPr/>
            </a:lvl1pPr>
          </a:lstStyle>
          <a:p>
            <a:pPr>
              <a:defRPr/>
            </a:pPr>
            <a:endParaRPr lang="en-AU"/>
          </a:p>
        </p:txBody>
      </p:sp>
      <p:sp>
        <p:nvSpPr>
          <p:cNvPr id="6" name="Rectangle 6"/>
          <p:cNvSpPr>
            <a:spLocks noGrp="1" noChangeArrowheads="1"/>
          </p:cNvSpPr>
          <p:nvPr>
            <p:ph type="sldNum" sz="quarter" idx="12"/>
          </p:nvPr>
        </p:nvSpPr>
        <p:spPr/>
        <p:txBody>
          <a:bodyPr/>
          <a:lstStyle>
            <a:lvl1pPr>
              <a:defRPr/>
            </a:lvl1pPr>
          </a:lstStyle>
          <a:p>
            <a:pPr>
              <a:defRPr/>
            </a:pPr>
            <a:fld id="{0BF021E4-80B6-48AC-9B45-DAB686C8FEC1}" type="slidenum">
              <a:rPr lang="en-AU"/>
              <a:pPr>
                <a:defRPr/>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DF7DC43A-E649-4FFA-B408-D510897671DF}" type="slidenum">
              <a:rPr lang="en-AU"/>
              <a:pPr>
                <a:defRPr/>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31850"/>
            <a:ext cx="2057400" cy="52943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831850"/>
            <a:ext cx="6019800" cy="52943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2170A1CA-A69F-4AE6-A69C-6FBEE666E2FD}" type="slidenum">
              <a:rPr lang="en-AU"/>
              <a:pPr>
                <a:defRPr/>
              </a:pPr>
              <a:t>‹#›</a:t>
            </a:fld>
            <a:endParaRPr lang="en-A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3D48DEE-D8FA-42E9-ABC6-A0CA2B990B9F}" type="datetimeFigureOut">
              <a:rPr lang="en-US"/>
              <a:pPr>
                <a:defRPr/>
              </a:pPr>
              <a:t>8/7/2015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D49FE28-B91B-4889-BB2B-72D3B77DBBA6}"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1A79A84-45C2-45C2-98E2-9325CC529235}" type="datetimeFigureOut">
              <a:rPr lang="en-US"/>
              <a:pPr>
                <a:defRPr/>
              </a:pPr>
              <a:t>8/7/2015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13F6801-43B3-4CB5-8E25-2FECDBC983E3}"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4E61CA7-3CA3-4929-9707-018D2FFA4BFF}" type="datetimeFigureOut">
              <a:rPr lang="en-US"/>
              <a:pPr>
                <a:defRPr/>
              </a:pPr>
              <a:t>8/7/2015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B2E7E3F-86AC-4E1E-BE77-AA7FFB8C20D0}"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1958F3F8-E9A6-442C-9513-33DCBB135F6E}" type="datetimeFigureOut">
              <a:rPr lang="en-US"/>
              <a:pPr>
                <a:defRPr/>
              </a:pPr>
              <a:t>8/7/2015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4FF503E-C583-49C2-A71B-5D063FD4D9BE}"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4865FA5-2645-41C0-ABD6-72CD9CC1C695}" type="datetimeFigureOut">
              <a:rPr lang="en-US"/>
              <a:pPr>
                <a:defRPr/>
              </a:pPr>
              <a:t>8/7/2015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E425E5F2-8127-442D-B4D1-3993D4E5F2AB}"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8191801E-01EB-47DE-BB85-2783EF072CE7}" type="datetimeFigureOut">
              <a:rPr lang="en-US"/>
              <a:pPr>
                <a:defRPr/>
              </a:pPr>
              <a:t>8/7/2015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FF32942-A054-4D65-88EA-019C3754C045}"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95B3FF8-4BDD-4854-A211-CF2B9E75892E}" type="datetimeFigureOut">
              <a:rPr lang="en-US"/>
              <a:pPr>
                <a:defRPr/>
              </a:pPr>
              <a:t>8/7/2015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96F806B-6950-4A25-B684-266CCF88F4D2}"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9E02171-2531-4D41-B3B7-71BDA7AF96BA}" type="datetimeFigureOut">
              <a:rPr lang="en-US"/>
              <a:pPr>
                <a:defRPr/>
              </a:pPr>
              <a:t>8/7/2015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E7D77F4-6D4E-49D1-B19C-08C9BA599EA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C33DAF79-BC2A-4C51-ADC6-720257C70A28}" type="slidenum">
              <a:rPr lang="en-AU"/>
              <a:pPr>
                <a:defRPr/>
              </a:pPr>
              <a:t>‹#›</a:t>
            </a:fld>
            <a:endParaRPr lang="en-A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EC77480-09E2-423B-8AD6-1F987BCF435A}" type="datetimeFigureOut">
              <a:rPr lang="en-US"/>
              <a:pPr>
                <a:defRPr/>
              </a:pPr>
              <a:t>8/7/2015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42348E5-5A00-4451-9869-13E04B75952C}"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63540F6-FC8C-4C01-86DD-EA1F694578F0}" type="datetimeFigureOut">
              <a:rPr lang="en-US"/>
              <a:pPr>
                <a:defRPr/>
              </a:pPr>
              <a:t>8/7/2015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89FE6E5-62CC-4EE6-88F9-D886E28F5EEF}"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DAF1F18-D453-46F8-83B7-B5D384BBE1E0}" type="datetimeFigureOut">
              <a:rPr lang="en-US"/>
              <a:pPr>
                <a:defRPr/>
              </a:pPr>
              <a:t>8/7/2015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413C4A4-718B-4EEE-AD38-20632EAE521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F0E559A9-833A-4835-AC5A-D13C37193F40}" type="slidenum">
              <a:rPr lang="en-AU"/>
              <a:pPr>
                <a:defRPr/>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9138"/>
            <a:ext cx="4038600" cy="4137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9138"/>
            <a:ext cx="4038600" cy="4137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a:p>
        </p:txBody>
      </p:sp>
      <p:sp>
        <p:nvSpPr>
          <p:cNvPr id="6" name="Rectangle 5"/>
          <p:cNvSpPr>
            <a:spLocks noGrp="1" noChangeArrowheads="1"/>
          </p:cNvSpPr>
          <p:nvPr>
            <p:ph type="ftr" sz="quarter" idx="11"/>
          </p:nvPr>
        </p:nvSpPr>
        <p:spPr>
          <a:ln/>
        </p:spPr>
        <p:txBody>
          <a:bodyPr/>
          <a:lstStyle>
            <a:lvl1pPr>
              <a:defRPr/>
            </a:lvl1pPr>
          </a:lstStyle>
          <a:p>
            <a:pPr>
              <a:defRPr/>
            </a:pPr>
            <a:endParaRPr lang="en-AU"/>
          </a:p>
        </p:txBody>
      </p:sp>
      <p:sp>
        <p:nvSpPr>
          <p:cNvPr id="7" name="Rectangle 6"/>
          <p:cNvSpPr>
            <a:spLocks noGrp="1" noChangeArrowheads="1"/>
          </p:cNvSpPr>
          <p:nvPr>
            <p:ph type="sldNum" sz="quarter" idx="12"/>
          </p:nvPr>
        </p:nvSpPr>
        <p:spPr>
          <a:ln/>
        </p:spPr>
        <p:txBody>
          <a:bodyPr/>
          <a:lstStyle>
            <a:lvl1pPr>
              <a:defRPr/>
            </a:lvl1pPr>
          </a:lstStyle>
          <a:p>
            <a:pPr>
              <a:defRPr/>
            </a:pPr>
            <a:fld id="{8C4B7C0A-30C2-4EC2-9C44-7B4E43B0B834}" type="slidenum">
              <a:rPr lang="en-AU"/>
              <a:pPr>
                <a:defRPr/>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a:p>
        </p:txBody>
      </p:sp>
      <p:sp>
        <p:nvSpPr>
          <p:cNvPr id="8" name="Rectangle 5"/>
          <p:cNvSpPr>
            <a:spLocks noGrp="1" noChangeArrowheads="1"/>
          </p:cNvSpPr>
          <p:nvPr>
            <p:ph type="ftr" sz="quarter" idx="11"/>
          </p:nvPr>
        </p:nvSpPr>
        <p:spPr>
          <a:ln/>
        </p:spPr>
        <p:txBody>
          <a:bodyPr/>
          <a:lstStyle>
            <a:lvl1pPr>
              <a:defRPr/>
            </a:lvl1pPr>
          </a:lstStyle>
          <a:p>
            <a:pPr>
              <a:defRPr/>
            </a:pPr>
            <a:endParaRPr lang="en-AU"/>
          </a:p>
        </p:txBody>
      </p:sp>
      <p:sp>
        <p:nvSpPr>
          <p:cNvPr id="9" name="Rectangle 6"/>
          <p:cNvSpPr>
            <a:spLocks noGrp="1" noChangeArrowheads="1"/>
          </p:cNvSpPr>
          <p:nvPr>
            <p:ph type="sldNum" sz="quarter" idx="12"/>
          </p:nvPr>
        </p:nvSpPr>
        <p:spPr>
          <a:ln/>
        </p:spPr>
        <p:txBody>
          <a:bodyPr/>
          <a:lstStyle>
            <a:lvl1pPr>
              <a:defRPr/>
            </a:lvl1pPr>
          </a:lstStyle>
          <a:p>
            <a:pPr>
              <a:defRPr/>
            </a:pPr>
            <a:fld id="{21FC4396-328E-44AB-9D7F-E536F85C7DAD}" type="slidenum">
              <a:rPr lang="en-AU"/>
              <a:pPr>
                <a:defRPr/>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a:p>
        </p:txBody>
      </p:sp>
      <p:sp>
        <p:nvSpPr>
          <p:cNvPr id="4" name="Rectangle 5"/>
          <p:cNvSpPr>
            <a:spLocks noGrp="1" noChangeArrowheads="1"/>
          </p:cNvSpPr>
          <p:nvPr>
            <p:ph type="ftr" sz="quarter" idx="11"/>
          </p:nvPr>
        </p:nvSpPr>
        <p:spPr>
          <a:ln/>
        </p:spPr>
        <p:txBody>
          <a:bodyPr/>
          <a:lstStyle>
            <a:lvl1pPr>
              <a:defRPr/>
            </a:lvl1pPr>
          </a:lstStyle>
          <a:p>
            <a:pPr>
              <a:defRPr/>
            </a:pPr>
            <a:endParaRPr lang="en-AU"/>
          </a:p>
        </p:txBody>
      </p:sp>
      <p:sp>
        <p:nvSpPr>
          <p:cNvPr id="5" name="Rectangle 6"/>
          <p:cNvSpPr>
            <a:spLocks noGrp="1" noChangeArrowheads="1"/>
          </p:cNvSpPr>
          <p:nvPr>
            <p:ph type="sldNum" sz="quarter" idx="12"/>
          </p:nvPr>
        </p:nvSpPr>
        <p:spPr>
          <a:ln/>
        </p:spPr>
        <p:txBody>
          <a:bodyPr/>
          <a:lstStyle>
            <a:lvl1pPr>
              <a:defRPr/>
            </a:lvl1pPr>
          </a:lstStyle>
          <a:p>
            <a:pPr>
              <a:defRPr/>
            </a:pPr>
            <a:fld id="{6A7E5B10-03C8-4DE0-A5BF-0B78F6E859E3}" type="slidenum">
              <a:rPr lang="en-AU"/>
              <a:pPr>
                <a:defRPr/>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a:p>
        </p:txBody>
      </p:sp>
      <p:sp>
        <p:nvSpPr>
          <p:cNvPr id="3" name="Rectangle 5"/>
          <p:cNvSpPr>
            <a:spLocks noGrp="1" noChangeArrowheads="1"/>
          </p:cNvSpPr>
          <p:nvPr>
            <p:ph type="ftr" sz="quarter" idx="11"/>
          </p:nvPr>
        </p:nvSpPr>
        <p:spPr>
          <a:ln/>
        </p:spPr>
        <p:txBody>
          <a:bodyPr/>
          <a:lstStyle>
            <a:lvl1pPr>
              <a:defRPr/>
            </a:lvl1pPr>
          </a:lstStyle>
          <a:p>
            <a:pPr>
              <a:defRPr/>
            </a:pPr>
            <a:endParaRPr lang="en-AU"/>
          </a:p>
        </p:txBody>
      </p:sp>
      <p:sp>
        <p:nvSpPr>
          <p:cNvPr id="4" name="Rectangle 6"/>
          <p:cNvSpPr>
            <a:spLocks noGrp="1" noChangeArrowheads="1"/>
          </p:cNvSpPr>
          <p:nvPr>
            <p:ph type="sldNum" sz="quarter" idx="12"/>
          </p:nvPr>
        </p:nvSpPr>
        <p:spPr>
          <a:ln/>
        </p:spPr>
        <p:txBody>
          <a:bodyPr/>
          <a:lstStyle>
            <a:lvl1pPr>
              <a:defRPr/>
            </a:lvl1pPr>
          </a:lstStyle>
          <a:p>
            <a:pPr>
              <a:defRPr/>
            </a:pPr>
            <a:fld id="{B8F504C9-36B8-460A-9D02-435D27630290}" type="slidenum">
              <a:rPr lang="en-AU"/>
              <a:pPr>
                <a:defRPr/>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a:p>
        </p:txBody>
      </p:sp>
      <p:sp>
        <p:nvSpPr>
          <p:cNvPr id="6" name="Rectangle 5"/>
          <p:cNvSpPr>
            <a:spLocks noGrp="1" noChangeArrowheads="1"/>
          </p:cNvSpPr>
          <p:nvPr>
            <p:ph type="ftr" sz="quarter" idx="11"/>
          </p:nvPr>
        </p:nvSpPr>
        <p:spPr>
          <a:ln/>
        </p:spPr>
        <p:txBody>
          <a:bodyPr/>
          <a:lstStyle>
            <a:lvl1pPr>
              <a:defRPr/>
            </a:lvl1pPr>
          </a:lstStyle>
          <a:p>
            <a:pPr>
              <a:defRPr/>
            </a:pPr>
            <a:endParaRPr lang="en-AU"/>
          </a:p>
        </p:txBody>
      </p:sp>
      <p:sp>
        <p:nvSpPr>
          <p:cNvPr id="7" name="Rectangle 6"/>
          <p:cNvSpPr>
            <a:spLocks noGrp="1" noChangeArrowheads="1"/>
          </p:cNvSpPr>
          <p:nvPr>
            <p:ph type="sldNum" sz="quarter" idx="12"/>
          </p:nvPr>
        </p:nvSpPr>
        <p:spPr>
          <a:ln/>
        </p:spPr>
        <p:txBody>
          <a:bodyPr/>
          <a:lstStyle>
            <a:lvl1pPr>
              <a:defRPr/>
            </a:lvl1pPr>
          </a:lstStyle>
          <a:p>
            <a:pPr>
              <a:defRPr/>
            </a:pPr>
            <a:fld id="{A4D0A7E9-D736-4B7D-A5DA-948DCD2B6AF5}" type="slidenum">
              <a:rPr lang="en-AU"/>
              <a:pPr>
                <a:defRPr/>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a:p>
        </p:txBody>
      </p:sp>
      <p:sp>
        <p:nvSpPr>
          <p:cNvPr id="6" name="Rectangle 5"/>
          <p:cNvSpPr>
            <a:spLocks noGrp="1" noChangeArrowheads="1"/>
          </p:cNvSpPr>
          <p:nvPr>
            <p:ph type="ftr" sz="quarter" idx="11"/>
          </p:nvPr>
        </p:nvSpPr>
        <p:spPr>
          <a:ln/>
        </p:spPr>
        <p:txBody>
          <a:bodyPr/>
          <a:lstStyle>
            <a:lvl1pPr>
              <a:defRPr/>
            </a:lvl1pPr>
          </a:lstStyle>
          <a:p>
            <a:pPr>
              <a:defRPr/>
            </a:pPr>
            <a:endParaRPr lang="en-AU"/>
          </a:p>
        </p:txBody>
      </p:sp>
      <p:sp>
        <p:nvSpPr>
          <p:cNvPr id="7" name="Rectangle 6"/>
          <p:cNvSpPr>
            <a:spLocks noGrp="1" noChangeArrowheads="1"/>
          </p:cNvSpPr>
          <p:nvPr>
            <p:ph type="sldNum" sz="quarter" idx="12"/>
          </p:nvPr>
        </p:nvSpPr>
        <p:spPr>
          <a:ln/>
        </p:spPr>
        <p:txBody>
          <a:bodyPr/>
          <a:lstStyle>
            <a:lvl1pPr>
              <a:defRPr/>
            </a:lvl1pPr>
          </a:lstStyle>
          <a:p>
            <a:pPr>
              <a:defRPr/>
            </a:pPr>
            <a:fld id="{04E4EAC2-756F-48EF-801F-4BDF5EC4EBE7}" type="slidenum">
              <a:rPr lang="en-AU"/>
              <a:pPr>
                <a:defRPr/>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bwMode="auto">
          <a:xfrm>
            <a:off x="457200" y="831850"/>
            <a:ext cx="8229600" cy="8683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smtClean="0"/>
              <a:t>Click to edit Master title style</a:t>
            </a:r>
          </a:p>
        </p:txBody>
      </p:sp>
      <p:sp>
        <p:nvSpPr>
          <p:cNvPr id="46083" name="Rectangle 3"/>
          <p:cNvSpPr>
            <a:spLocks noGrp="1" noChangeArrowheads="1"/>
          </p:cNvSpPr>
          <p:nvPr>
            <p:ph type="body" idx="1"/>
          </p:nvPr>
        </p:nvSpPr>
        <p:spPr bwMode="auto">
          <a:xfrm>
            <a:off x="457200" y="1989138"/>
            <a:ext cx="8229600" cy="41370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cs typeface="+mn-cs"/>
              </a:defRPr>
            </a:lvl1pPr>
          </a:lstStyle>
          <a:p>
            <a:pPr>
              <a:defRPr/>
            </a:pPr>
            <a:endParaRPr lang="en-A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cs typeface="+mn-cs"/>
              </a:defRPr>
            </a:lvl1pPr>
          </a:lstStyle>
          <a:p>
            <a:pPr>
              <a:defRPr/>
            </a:pPr>
            <a:endParaRPr lang="en-A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cs typeface="+mn-cs"/>
              </a:defRPr>
            </a:lvl1pPr>
          </a:lstStyle>
          <a:p>
            <a:pPr>
              <a:defRPr/>
            </a:pPr>
            <a:fld id="{3B568779-6666-4AA2-89ED-FEF9E2455758}" type="slidenum">
              <a:rPr lang="en-AU"/>
              <a:pPr>
                <a:defRPr/>
              </a:pPr>
              <a:t>‹#›</a:t>
            </a:fld>
            <a:endParaRPr lang="en-AU"/>
          </a:p>
        </p:txBody>
      </p:sp>
    </p:spTree>
  </p:cSld>
  <p:clrMap bg1="lt1" tx1="dk1" bg2="lt2" tx2="dk2" accent1="accent1" accent2="accent2" accent3="accent3" accent4="accent4" accent5="accent5" accent6="accent6" hlink="hlink" folHlink="folHlink"/>
  <p:sldLayoutIdLst>
    <p:sldLayoutId id="2147483686" r:id="rId1"/>
    <p:sldLayoutId id="2147483674" r:id="rId2"/>
    <p:sldLayoutId id="2147483673" r:id="rId3"/>
    <p:sldLayoutId id="2147483672" r:id="rId4"/>
    <p:sldLayoutId id="2147483671" r:id="rId5"/>
    <p:sldLayoutId id="2147483670" r:id="rId6"/>
    <p:sldLayoutId id="2147483669" r:id="rId7"/>
    <p:sldLayoutId id="2147483668" r:id="rId8"/>
    <p:sldLayoutId id="2147483667" r:id="rId9"/>
    <p:sldLayoutId id="2147483666" r:id="rId10"/>
    <p:sldLayoutId id="2147483665"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charset="0"/>
        </a:defRPr>
      </a:lvl2pPr>
      <a:lvl3pPr algn="l" rtl="0" eaLnBrk="0" fontAlgn="base" hangingPunct="0">
        <a:spcBef>
          <a:spcPct val="0"/>
        </a:spcBef>
        <a:spcAft>
          <a:spcPct val="0"/>
        </a:spcAft>
        <a:defRPr sz="4400">
          <a:solidFill>
            <a:schemeClr val="tx2"/>
          </a:solidFill>
          <a:latin typeface="Arial" charset="0"/>
        </a:defRPr>
      </a:lvl3pPr>
      <a:lvl4pPr algn="l" rtl="0" eaLnBrk="0" fontAlgn="base" hangingPunct="0">
        <a:spcBef>
          <a:spcPct val="0"/>
        </a:spcBef>
        <a:spcAft>
          <a:spcPct val="0"/>
        </a:spcAft>
        <a:defRPr sz="4400">
          <a:solidFill>
            <a:schemeClr val="tx2"/>
          </a:solidFill>
          <a:latin typeface="Arial" charset="0"/>
        </a:defRPr>
      </a:lvl4pPr>
      <a:lvl5pPr algn="l" rtl="0" eaLnBrk="0" fontAlgn="base" hangingPunct="0">
        <a:spcBef>
          <a:spcPct val="0"/>
        </a:spcBef>
        <a:spcAft>
          <a:spcPct val="0"/>
        </a:spcAft>
        <a:defRPr sz="4400">
          <a:solidFill>
            <a:schemeClr val="tx2"/>
          </a:solidFill>
          <a:latin typeface="Arial" charset="0"/>
        </a:defRPr>
      </a:lvl5pPr>
      <a:lvl6pPr marL="457200" algn="l" rtl="0" fontAlgn="base">
        <a:spcBef>
          <a:spcPct val="0"/>
        </a:spcBef>
        <a:spcAft>
          <a:spcPct val="0"/>
        </a:spcAft>
        <a:defRPr sz="4400">
          <a:solidFill>
            <a:schemeClr val="tx2"/>
          </a:solidFill>
          <a:latin typeface="Arial" charset="0"/>
        </a:defRPr>
      </a:lvl6pPr>
      <a:lvl7pPr marL="914400" algn="l" rtl="0" fontAlgn="base">
        <a:spcBef>
          <a:spcPct val="0"/>
        </a:spcBef>
        <a:spcAft>
          <a:spcPct val="0"/>
        </a:spcAft>
        <a:defRPr sz="4400">
          <a:solidFill>
            <a:schemeClr val="tx2"/>
          </a:solidFill>
          <a:latin typeface="Arial" charset="0"/>
        </a:defRPr>
      </a:lvl7pPr>
      <a:lvl8pPr marL="1371600" algn="l" rtl="0" fontAlgn="base">
        <a:spcBef>
          <a:spcPct val="0"/>
        </a:spcBef>
        <a:spcAft>
          <a:spcPct val="0"/>
        </a:spcAft>
        <a:defRPr sz="4400">
          <a:solidFill>
            <a:schemeClr val="tx2"/>
          </a:solidFill>
          <a:latin typeface="Arial" charset="0"/>
        </a:defRPr>
      </a:lvl8pPr>
      <a:lvl9pPr marL="1828800" algn="l"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638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638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cs typeface="+mn-cs"/>
              </a:defRPr>
            </a:lvl1pPr>
          </a:lstStyle>
          <a:p>
            <a:pPr>
              <a:defRPr/>
            </a:pPr>
            <a:fld id="{8D6DB4F7-88E7-4591-AE32-FEE69F277EA4}" type="datetimeFigureOut">
              <a:rPr lang="en-US"/>
              <a:pPr>
                <a:defRPr/>
              </a:pPr>
              <a:t>8/7/2015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cs typeface="+mn-cs"/>
              </a:defRPr>
            </a:lvl1pPr>
          </a:lstStyle>
          <a:p>
            <a:pPr>
              <a:defRPr/>
            </a:pPr>
            <a:fld id="{7325A911-74A0-4249-926A-5B60EB68A77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4" r:id="rId2"/>
    <p:sldLayoutId id="2147483683" r:id="rId3"/>
    <p:sldLayoutId id="2147483682" r:id="rId4"/>
    <p:sldLayoutId id="2147483681" r:id="rId5"/>
    <p:sldLayoutId id="2147483680" r:id="rId6"/>
    <p:sldLayoutId id="2147483679" r:id="rId7"/>
    <p:sldLayoutId id="2147483678" r:id="rId8"/>
    <p:sldLayoutId id="2147483677" r:id="rId9"/>
    <p:sldLayoutId id="2147483676" r:id="rId10"/>
    <p:sldLayoutId id="2147483675"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6.emf"/><Relationship Id="rId4" Type="http://schemas.openxmlformats.org/officeDocument/2006/relationships/oleObject" Target="../embeddings/Microsoft_Word_97_-_2003_Document1.doc"/></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file:///U:\Program%20Files\TurningPoint\2003\Questions.html" TargetMode="External"/><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applinkup.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sz="3600" dirty="0">
                <a:solidFill>
                  <a:schemeClr val="bg1"/>
                </a:solidFill>
              </a:rPr>
              <a:t/>
            </a:r>
            <a:br>
              <a:rPr lang="en-AU" sz="3600" dirty="0">
                <a:solidFill>
                  <a:schemeClr val="bg1"/>
                </a:solidFill>
              </a:rPr>
            </a:br>
            <a:r>
              <a:rPr lang="en-AU" sz="3600" dirty="0" smtClean="0">
                <a:solidFill>
                  <a:schemeClr val="bg1"/>
                </a:solidFill>
              </a:rPr>
              <a:t>APP: </a:t>
            </a:r>
            <a:r>
              <a:rPr lang="en-AU" sz="3200" dirty="0" smtClean="0">
                <a:solidFill>
                  <a:srgbClr val="FFFF00"/>
                </a:solidFill>
                <a:effectLst>
                  <a:outerShdw blurRad="38100" dist="38100" dir="2700000" algn="tl">
                    <a:srgbClr val="000000">
                      <a:alpha val="43137"/>
                    </a:srgbClr>
                  </a:outerShdw>
                </a:effectLst>
              </a:rPr>
              <a:t>Assessment </a:t>
            </a:r>
            <a:r>
              <a:rPr lang="en-AU" sz="3200" dirty="0">
                <a:solidFill>
                  <a:srgbClr val="FFFF00"/>
                </a:solidFill>
                <a:effectLst>
                  <a:outerShdw blurRad="38100" dist="38100" dir="2700000" algn="tl">
                    <a:srgbClr val="000000">
                      <a:alpha val="43137"/>
                    </a:srgbClr>
                  </a:outerShdw>
                </a:effectLst>
              </a:rPr>
              <a:t>of Physiotherapy </a:t>
            </a:r>
            <a:r>
              <a:rPr lang="en-AU" sz="3200" dirty="0" smtClean="0">
                <a:solidFill>
                  <a:srgbClr val="FFFF00"/>
                </a:solidFill>
                <a:effectLst>
                  <a:outerShdw blurRad="38100" dist="38100" dir="2700000" algn="tl">
                    <a:srgbClr val="000000">
                      <a:alpha val="43137"/>
                    </a:srgbClr>
                  </a:outerShdw>
                </a:effectLst>
              </a:rPr>
              <a:t>Practice Instrument</a:t>
            </a:r>
            <a:r>
              <a:rPr lang="en-AU" sz="3600" dirty="0" smtClean="0">
                <a:solidFill>
                  <a:srgbClr val="59BEF0"/>
                </a:solidFill>
                <a:effectLst>
                  <a:outerShdw blurRad="38100" dist="38100" dir="2700000" algn="tl">
                    <a:srgbClr val="000000">
                      <a:alpha val="43137"/>
                    </a:srgbClr>
                  </a:outerShdw>
                </a:effectLst>
              </a:rPr>
              <a:t/>
            </a:r>
            <a:br>
              <a:rPr lang="en-AU" sz="3600" dirty="0" smtClean="0">
                <a:solidFill>
                  <a:srgbClr val="59BEF0"/>
                </a:solidFill>
                <a:effectLst>
                  <a:outerShdw blurRad="38100" dist="38100" dir="2700000" algn="tl">
                    <a:srgbClr val="000000">
                      <a:alpha val="43137"/>
                    </a:srgbClr>
                  </a:outerShdw>
                </a:effectLst>
              </a:rPr>
            </a:br>
            <a:r>
              <a:rPr lang="en-AU" sz="3600" dirty="0" smtClean="0">
                <a:solidFill>
                  <a:srgbClr val="59BEF0"/>
                </a:solidFill>
                <a:effectLst>
                  <a:outerShdw blurRad="38100" dist="38100" dir="2700000" algn="tl">
                    <a:srgbClr val="000000">
                      <a:alpha val="43137"/>
                    </a:srgbClr>
                  </a:outerShdw>
                </a:effectLst>
              </a:rPr>
              <a:t/>
            </a:r>
            <a:br>
              <a:rPr lang="en-AU" sz="3600" dirty="0" smtClean="0">
                <a:solidFill>
                  <a:srgbClr val="59BEF0"/>
                </a:solidFill>
                <a:effectLst>
                  <a:outerShdw blurRad="38100" dist="38100" dir="2700000" algn="tl">
                    <a:srgbClr val="000000">
                      <a:alpha val="43137"/>
                    </a:srgbClr>
                  </a:outerShdw>
                </a:effectLst>
              </a:rPr>
            </a:br>
            <a:r>
              <a:rPr lang="en-AU" sz="3600" dirty="0" smtClean="0">
                <a:solidFill>
                  <a:schemeClr val="bg1"/>
                </a:solidFill>
              </a:rPr>
              <a:t>Physiotherapy Clinical Educator Training</a:t>
            </a:r>
            <a:endParaRPr lang="en-AU" sz="3600" dirty="0">
              <a:solidFill>
                <a:schemeClr val="bg1"/>
              </a:solidFill>
            </a:endParaRPr>
          </a:p>
        </p:txBody>
      </p:sp>
      <p:pic>
        <p:nvPicPr>
          <p:cNvPr id="5" name="Picture 4"/>
          <p:cNvPicPr>
            <a:picLocks noChangeAspect="1" noChangeArrowheads="1"/>
          </p:cNvPicPr>
          <p:nvPr/>
        </p:nvPicPr>
        <p:blipFill>
          <a:blip r:embed="rId3" cstate="print"/>
          <a:srcRect/>
          <a:stretch>
            <a:fillRect/>
          </a:stretch>
        </p:blipFill>
        <p:spPr bwMode="auto">
          <a:xfrm>
            <a:off x="5199072" y="5012210"/>
            <a:ext cx="3674581" cy="1485750"/>
          </a:xfrm>
          <a:prstGeom prst="rect">
            <a:avLst/>
          </a:prstGeom>
          <a:noFill/>
          <a:ln w="9525">
            <a:noFill/>
            <a:miter lim="800000"/>
            <a:headEnd/>
            <a:tailEnd/>
          </a:ln>
        </p:spPr>
      </p:pic>
    </p:spTree>
    <p:extLst>
      <p:ext uri="{BB962C8B-B14F-4D97-AF65-F5344CB8AC3E}">
        <p14:creationId xmlns:p14="http://schemas.microsoft.com/office/powerpoint/2010/main" val="12476724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099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31587" y="44624"/>
            <a:ext cx="4245513" cy="68133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1043608" y="1340768"/>
            <a:ext cx="1368152" cy="923330"/>
          </a:xfrm>
          <a:prstGeom prst="rect">
            <a:avLst/>
          </a:prstGeom>
          <a:noFill/>
        </p:spPr>
        <p:txBody>
          <a:bodyPr wrap="square" rtlCol="0">
            <a:spAutoFit/>
          </a:bodyPr>
          <a:lstStyle/>
          <a:p>
            <a:r>
              <a:rPr lang="en-AU" dirty="0"/>
              <a:t>7 domains of practice</a:t>
            </a:r>
          </a:p>
          <a:p>
            <a:endParaRPr lang="en-AU" dirty="0"/>
          </a:p>
        </p:txBody>
      </p:sp>
      <p:sp>
        <p:nvSpPr>
          <p:cNvPr id="4" name="TextBox 3"/>
          <p:cNvSpPr txBox="1"/>
          <p:nvPr/>
        </p:nvSpPr>
        <p:spPr>
          <a:xfrm>
            <a:off x="1403648" y="3212976"/>
            <a:ext cx="1008112" cy="923330"/>
          </a:xfrm>
          <a:prstGeom prst="rect">
            <a:avLst/>
          </a:prstGeom>
          <a:noFill/>
        </p:spPr>
        <p:txBody>
          <a:bodyPr wrap="square" rtlCol="0">
            <a:spAutoFit/>
          </a:bodyPr>
          <a:lstStyle/>
          <a:p>
            <a:r>
              <a:rPr lang="en-AU" dirty="0"/>
              <a:t>20  items</a:t>
            </a:r>
          </a:p>
          <a:p>
            <a:endParaRPr lang="en-AU" dirty="0"/>
          </a:p>
        </p:txBody>
      </p:sp>
      <p:sp>
        <p:nvSpPr>
          <p:cNvPr id="5" name="TextBox 4"/>
          <p:cNvSpPr txBox="1"/>
          <p:nvPr/>
        </p:nvSpPr>
        <p:spPr>
          <a:xfrm>
            <a:off x="6768244" y="620688"/>
            <a:ext cx="2268252" cy="923330"/>
          </a:xfrm>
          <a:prstGeom prst="rect">
            <a:avLst/>
          </a:prstGeom>
          <a:noFill/>
        </p:spPr>
        <p:txBody>
          <a:bodyPr wrap="square" rtlCol="0">
            <a:spAutoFit/>
          </a:bodyPr>
          <a:lstStyle/>
          <a:p>
            <a:r>
              <a:rPr lang="en-AU" dirty="0"/>
              <a:t>5 point rating scale to rate each item</a:t>
            </a:r>
          </a:p>
          <a:p>
            <a:endParaRPr lang="en-AU" dirty="0"/>
          </a:p>
        </p:txBody>
      </p:sp>
      <p:sp>
        <p:nvSpPr>
          <p:cNvPr id="6" name="TextBox 5"/>
          <p:cNvSpPr txBox="1"/>
          <p:nvPr/>
        </p:nvSpPr>
        <p:spPr>
          <a:xfrm>
            <a:off x="6657273" y="1700808"/>
            <a:ext cx="1875167" cy="1200329"/>
          </a:xfrm>
          <a:prstGeom prst="rect">
            <a:avLst/>
          </a:prstGeom>
          <a:noFill/>
        </p:spPr>
        <p:txBody>
          <a:bodyPr wrap="square" rtlCol="0">
            <a:spAutoFit/>
          </a:bodyPr>
          <a:lstStyle/>
          <a:p>
            <a:r>
              <a:rPr lang="en-AU" dirty="0" smtClean="0"/>
              <a:t>Performance indicators in drop down menu</a:t>
            </a:r>
            <a:endParaRPr lang="en-AU" dirty="0"/>
          </a:p>
        </p:txBody>
      </p:sp>
      <p:cxnSp>
        <p:nvCxnSpPr>
          <p:cNvPr id="8" name="Straight Arrow Connector 7"/>
          <p:cNvCxnSpPr/>
          <p:nvPr/>
        </p:nvCxnSpPr>
        <p:spPr>
          <a:xfrm flipV="1">
            <a:off x="1907704" y="2996952"/>
            <a:ext cx="1088553" cy="454360"/>
          </a:xfrm>
          <a:prstGeom prst="straightConnector1">
            <a:avLst/>
          </a:prstGeom>
          <a:ln w="1905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flipV="1">
            <a:off x="6062109" y="2552724"/>
            <a:ext cx="574584" cy="144015"/>
          </a:xfrm>
          <a:prstGeom prst="straightConnector1">
            <a:avLst/>
          </a:prstGeom>
          <a:ln w="1905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5400092" y="807592"/>
            <a:ext cx="1368152" cy="0"/>
          </a:xfrm>
          <a:prstGeom prst="straightConnector1">
            <a:avLst/>
          </a:prstGeom>
          <a:ln w="1905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2195736" y="1198588"/>
            <a:ext cx="936104" cy="576064"/>
          </a:xfrm>
          <a:prstGeom prst="straightConnector1">
            <a:avLst/>
          </a:prstGeom>
          <a:ln w="19050">
            <a:solidFill>
              <a:schemeClr val="accent2"/>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43294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500063" y="857250"/>
            <a:ext cx="7008812" cy="938213"/>
          </a:xfrm>
        </p:spPr>
        <p:txBody>
          <a:bodyPr/>
          <a:lstStyle/>
          <a:p>
            <a:pPr eaLnBrk="1" hangingPunct="1">
              <a:defRPr/>
            </a:pPr>
            <a:r>
              <a:rPr lang="en-AU" b="1" dirty="0" smtClean="0">
                <a:solidFill>
                  <a:schemeClr val="accent1">
                    <a:lumMod val="50000"/>
                  </a:schemeClr>
                </a:solidFill>
              </a:rPr>
              <a:t>Performance Indicators</a:t>
            </a:r>
          </a:p>
        </p:txBody>
      </p:sp>
      <p:sp>
        <p:nvSpPr>
          <p:cNvPr id="59394" name="Rectangle 3"/>
          <p:cNvSpPr>
            <a:spLocks noGrp="1" noChangeArrowheads="1"/>
          </p:cNvSpPr>
          <p:nvPr>
            <p:ph type="body" idx="1"/>
          </p:nvPr>
        </p:nvSpPr>
        <p:spPr>
          <a:xfrm>
            <a:off x="276964" y="1772816"/>
            <a:ext cx="8858280" cy="3776674"/>
          </a:xfrm>
        </p:spPr>
        <p:txBody>
          <a:bodyPr/>
          <a:lstStyle/>
          <a:p>
            <a:pPr marL="0" indent="0" eaLnBrk="1" hangingPunct="1">
              <a:buNone/>
            </a:pPr>
            <a:r>
              <a:rPr lang="en-AU" sz="2700" dirty="0" smtClean="0"/>
              <a:t>For each item</a:t>
            </a:r>
          </a:p>
          <a:p>
            <a:pPr eaLnBrk="1" hangingPunct="1"/>
            <a:r>
              <a:rPr lang="en-AU" sz="2700" dirty="0" smtClean="0"/>
              <a:t>List of observable and concrete behaviours</a:t>
            </a:r>
          </a:p>
          <a:p>
            <a:pPr eaLnBrk="1" hangingPunct="1"/>
            <a:r>
              <a:rPr lang="en-AU" sz="2700" dirty="0" smtClean="0"/>
              <a:t>Can </a:t>
            </a:r>
            <a:r>
              <a:rPr lang="en-AU" sz="2700" dirty="0" smtClean="0"/>
              <a:t>guide feedback </a:t>
            </a:r>
            <a:r>
              <a:rPr lang="en-AU" sz="2700" dirty="0" smtClean="0"/>
              <a:t>and grading for each item</a:t>
            </a:r>
          </a:p>
          <a:p>
            <a:pPr eaLnBrk="1" hangingPunct="1"/>
            <a:r>
              <a:rPr lang="en-US" sz="2700" dirty="0" smtClean="0"/>
              <a:t>Examples of evidence of competence (or lack of)</a:t>
            </a:r>
          </a:p>
          <a:p>
            <a:pPr eaLnBrk="1" hangingPunct="1"/>
            <a:r>
              <a:rPr lang="en-US" sz="2700" dirty="0" smtClean="0"/>
              <a:t>Designed to guide </a:t>
            </a:r>
            <a:r>
              <a:rPr lang="en-US" sz="2700" b="1" dirty="0" smtClean="0"/>
              <a:t>both</a:t>
            </a:r>
            <a:r>
              <a:rPr lang="en-US" sz="2700" dirty="0" smtClean="0"/>
              <a:t> students and educators</a:t>
            </a:r>
          </a:p>
          <a:p>
            <a:pPr eaLnBrk="1" hangingPunct="1"/>
            <a:r>
              <a:rPr lang="en-AU" sz="2700" dirty="0" smtClean="0"/>
              <a:t>Are not an exhaustive list of possible behaviours nor are they to be used as a checklist when assessing a student’s performance</a:t>
            </a:r>
          </a:p>
          <a:p>
            <a:pPr eaLnBrk="1" hangingPunct="1">
              <a:buFont typeface="Wingdings" pitchFamily="2" charset="2"/>
              <a:buNone/>
            </a:pPr>
            <a:endParaRPr lang="en-AU" dirty="0" smtClean="0"/>
          </a:p>
        </p:txBody>
      </p:sp>
      <p:pic>
        <p:nvPicPr>
          <p:cNvPr id="5" name="Picture 4"/>
          <p:cNvPicPr>
            <a:picLocks noChangeAspect="1" noChangeArrowheads="1"/>
          </p:cNvPicPr>
          <p:nvPr/>
        </p:nvPicPr>
        <p:blipFill>
          <a:blip r:embed="rId3" cstate="print"/>
          <a:srcRect/>
          <a:stretch>
            <a:fillRect/>
          </a:stretch>
        </p:blipFill>
        <p:spPr bwMode="auto">
          <a:xfrm>
            <a:off x="6858571" y="5924368"/>
            <a:ext cx="2285429" cy="92407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0" name="Object 2"/>
          <p:cNvGraphicFramePr>
            <a:graphicFrameLocks noGrp="1" noChangeAspect="1"/>
          </p:cNvGraphicFramePr>
          <p:nvPr>
            <p:ph idx="1"/>
          </p:nvPr>
        </p:nvGraphicFramePr>
        <p:xfrm>
          <a:off x="179388" y="188913"/>
          <a:ext cx="8785225" cy="6561137"/>
        </p:xfrm>
        <a:graphic>
          <a:graphicData uri="http://schemas.openxmlformats.org/presentationml/2006/ole">
            <mc:AlternateContent xmlns:mc="http://schemas.openxmlformats.org/markup-compatibility/2006">
              <mc:Choice xmlns:v="urn:schemas-microsoft-com:vml" Requires="v">
                <p:oleObj spid="_x0000_s341059" name="Document" r:id="rId4" imgW="10092427" imgH="6866992" progId="Word.Document.8">
                  <p:embed/>
                </p:oleObj>
              </mc:Choice>
              <mc:Fallback>
                <p:oleObj name="Document" r:id="rId4" imgW="10092427" imgH="6866992"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9388" y="188913"/>
                        <a:ext cx="8785225" cy="6561137"/>
                      </a:xfrm>
                      <a:prstGeom prst="rect">
                        <a:avLst/>
                      </a:prstGeom>
                      <a:solidFill>
                        <a:schemeClr val="bg1"/>
                      </a:solidFill>
                    </p:spPr>
                  </p:pic>
                </p:oleObj>
              </mc:Fallback>
            </mc:AlternateContent>
          </a:graphicData>
        </a:graphic>
      </p:graphicFrame>
    </p:spTree>
    <p:extLst>
      <p:ext uri="{BB962C8B-B14F-4D97-AF65-F5344CB8AC3E}">
        <p14:creationId xmlns:p14="http://schemas.microsoft.com/office/powerpoint/2010/main" val="18912940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179512" y="764704"/>
            <a:ext cx="7272808" cy="947738"/>
          </a:xfrm>
        </p:spPr>
        <p:txBody>
          <a:bodyPr/>
          <a:lstStyle/>
          <a:p>
            <a:r>
              <a:rPr lang="en-AU" sz="3600" b="1" dirty="0">
                <a:solidFill>
                  <a:schemeClr val="accent1">
                    <a:lumMod val="50000"/>
                  </a:schemeClr>
                </a:solidFill>
              </a:rPr>
              <a:t>Global Rating Scale (GRS)</a:t>
            </a:r>
            <a:br>
              <a:rPr lang="en-AU" sz="3600" b="1" dirty="0">
                <a:solidFill>
                  <a:schemeClr val="accent1">
                    <a:lumMod val="50000"/>
                  </a:schemeClr>
                </a:solidFill>
              </a:rPr>
            </a:br>
            <a:endParaRPr lang="en-AU" sz="3600" b="1" dirty="0" smtClean="0">
              <a:solidFill>
                <a:schemeClr val="accent1">
                  <a:lumMod val="50000"/>
                </a:schemeClr>
              </a:solidFill>
            </a:endParaRPr>
          </a:p>
        </p:txBody>
      </p:sp>
      <p:sp>
        <p:nvSpPr>
          <p:cNvPr id="71683" name="Rectangle 3"/>
          <p:cNvSpPr>
            <a:spLocks noGrp="1" noChangeArrowheads="1"/>
          </p:cNvSpPr>
          <p:nvPr>
            <p:ph idx="1"/>
          </p:nvPr>
        </p:nvSpPr>
        <p:spPr>
          <a:xfrm>
            <a:off x="323528" y="1444443"/>
            <a:ext cx="8229600" cy="4479925"/>
          </a:xfrm>
        </p:spPr>
        <p:txBody>
          <a:bodyPr>
            <a:normAutofit/>
          </a:bodyPr>
          <a:lstStyle/>
          <a:p>
            <a:pPr>
              <a:buFont typeface="Wingdings" pitchFamily="2" charset="2"/>
              <a:buNone/>
            </a:pPr>
            <a:r>
              <a:rPr lang="en-AU" sz="2400" dirty="0" smtClean="0"/>
              <a:t>In your opinion as a clinical educator, the overall performance of this student in the clinical unit was:</a:t>
            </a:r>
          </a:p>
          <a:p>
            <a:pPr>
              <a:buFont typeface="Wingdings"/>
              <a:buChar char="q"/>
            </a:pPr>
            <a:r>
              <a:rPr lang="en-AU" sz="2400" dirty="0" smtClean="0"/>
              <a:t>Not adequate    </a:t>
            </a:r>
            <a:r>
              <a:rPr lang="en-AU" sz="2400" dirty="0" smtClean="0">
                <a:sym typeface="Wingdings" pitchFamily="2" charset="2"/>
              </a:rPr>
              <a:t></a:t>
            </a:r>
            <a:r>
              <a:rPr lang="en-AU" sz="2400" dirty="0" smtClean="0"/>
              <a:t> Adequate      </a:t>
            </a:r>
            <a:r>
              <a:rPr lang="en-AU" sz="2400" dirty="0" smtClean="0">
                <a:sym typeface="Wingdings" pitchFamily="2" charset="2"/>
              </a:rPr>
              <a:t></a:t>
            </a:r>
            <a:r>
              <a:rPr lang="en-AU" sz="2400" dirty="0" smtClean="0"/>
              <a:t> Good      </a:t>
            </a:r>
            <a:r>
              <a:rPr lang="en-AU" sz="2400" dirty="0" smtClean="0">
                <a:sym typeface="Wingdings" pitchFamily="2" charset="2"/>
              </a:rPr>
              <a:t></a:t>
            </a:r>
            <a:r>
              <a:rPr lang="en-AU" sz="2400" dirty="0" smtClean="0"/>
              <a:t> Excellent</a:t>
            </a:r>
          </a:p>
          <a:p>
            <a:pPr marL="0" indent="0">
              <a:buNone/>
            </a:pPr>
            <a:endParaRPr lang="en-AU" sz="2800" dirty="0" smtClean="0"/>
          </a:p>
          <a:p>
            <a:r>
              <a:rPr lang="en-AU" sz="2800" dirty="0" smtClean="0"/>
              <a:t>Complete only at summative assessment (Final)</a:t>
            </a:r>
          </a:p>
          <a:p>
            <a:r>
              <a:rPr lang="en-AU" sz="2800" dirty="0" smtClean="0"/>
              <a:t>Complete after rating all 20 items</a:t>
            </a:r>
          </a:p>
          <a:p>
            <a:r>
              <a:rPr lang="en-AU" sz="2800" dirty="0" smtClean="0"/>
              <a:t>Typically, this student demonstrates most items at an .……..level</a:t>
            </a:r>
          </a:p>
        </p:txBody>
      </p:sp>
      <p:sp>
        <p:nvSpPr>
          <p:cNvPr id="2" name="Footer Placeholder 1"/>
          <p:cNvSpPr>
            <a:spLocks noGrp="1"/>
          </p:cNvSpPr>
          <p:nvPr>
            <p:ph type="ftr" sz="quarter" idx="11"/>
          </p:nvPr>
        </p:nvSpPr>
        <p:spPr/>
        <p:txBody>
          <a:bodyPr/>
          <a:lstStyle/>
          <a:p>
            <a:endParaRPr lang="en-AU" dirty="0"/>
          </a:p>
        </p:txBody>
      </p:sp>
      <p:pic>
        <p:nvPicPr>
          <p:cNvPr id="6" name="Picture 5"/>
          <p:cNvPicPr>
            <a:picLocks noChangeAspect="1" noChangeArrowheads="1"/>
          </p:cNvPicPr>
          <p:nvPr/>
        </p:nvPicPr>
        <p:blipFill>
          <a:blip r:embed="rId3" cstate="print"/>
          <a:srcRect/>
          <a:stretch>
            <a:fillRect/>
          </a:stretch>
        </p:blipFill>
        <p:spPr bwMode="auto">
          <a:xfrm>
            <a:off x="6858571" y="5924368"/>
            <a:ext cx="2285429" cy="924072"/>
          </a:xfrm>
          <a:prstGeom prst="rect">
            <a:avLst/>
          </a:prstGeom>
          <a:noFill/>
          <a:ln w="9525">
            <a:noFill/>
            <a:miter lim="800000"/>
            <a:headEnd/>
            <a:tailEnd/>
          </a:ln>
        </p:spPr>
      </p:pic>
    </p:spTree>
    <p:extLst>
      <p:ext uri="{BB962C8B-B14F-4D97-AF65-F5344CB8AC3E}">
        <p14:creationId xmlns:p14="http://schemas.microsoft.com/office/powerpoint/2010/main" val="17022106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p:txBody>
          <a:bodyPr/>
          <a:lstStyle/>
          <a:p>
            <a:r>
              <a:rPr lang="en-AU" b="1" dirty="0">
                <a:solidFill>
                  <a:schemeClr val="accent1">
                    <a:lumMod val="50000"/>
                  </a:schemeClr>
                </a:solidFill>
              </a:rPr>
              <a:t>Global </a:t>
            </a:r>
            <a:r>
              <a:rPr lang="en-AU" b="1" dirty="0" smtClean="0">
                <a:solidFill>
                  <a:schemeClr val="accent1">
                    <a:lumMod val="50000"/>
                  </a:schemeClr>
                </a:solidFill>
              </a:rPr>
              <a:t>rating scale</a:t>
            </a:r>
            <a:endParaRPr lang="en-GB" b="1" dirty="0">
              <a:solidFill>
                <a:schemeClr val="accent1">
                  <a:lumMod val="50000"/>
                </a:schemeClr>
              </a:solidFill>
            </a:endParaRPr>
          </a:p>
        </p:txBody>
      </p:sp>
      <p:sp>
        <p:nvSpPr>
          <p:cNvPr id="157699" name="Rectangle 3"/>
          <p:cNvSpPr>
            <a:spLocks noGrp="1" noChangeArrowheads="1"/>
          </p:cNvSpPr>
          <p:nvPr>
            <p:ph type="body" idx="1"/>
          </p:nvPr>
        </p:nvSpPr>
        <p:spPr>
          <a:xfrm>
            <a:off x="428596" y="1714488"/>
            <a:ext cx="8229600" cy="4137025"/>
          </a:xfrm>
        </p:spPr>
        <p:txBody>
          <a:bodyPr/>
          <a:lstStyle/>
          <a:p>
            <a:pPr>
              <a:lnSpc>
                <a:spcPct val="90000"/>
              </a:lnSpc>
            </a:pPr>
            <a:r>
              <a:rPr lang="en-AU" sz="2800" dirty="0" smtClean="0"/>
              <a:t>Captures complexity of expert performance</a:t>
            </a:r>
          </a:p>
          <a:p>
            <a:pPr>
              <a:lnSpc>
                <a:spcPct val="90000"/>
              </a:lnSpc>
            </a:pPr>
            <a:r>
              <a:rPr lang="en-AU" sz="2800" dirty="0" smtClean="0"/>
              <a:t>Most reliable measure of clinical skill that is also sensitive to increasing levels of expertise.</a:t>
            </a:r>
            <a:endParaRPr lang="en-AU" sz="3000" dirty="0" smtClean="0"/>
          </a:p>
          <a:p>
            <a:pPr>
              <a:lnSpc>
                <a:spcPct val="90000"/>
              </a:lnSpc>
            </a:pPr>
            <a:r>
              <a:rPr lang="en-AU" sz="2800" dirty="0" smtClean="0"/>
              <a:t>Better measure of complex interactions such as communication, rapport etc.</a:t>
            </a:r>
          </a:p>
          <a:p>
            <a:pPr marL="342900" lvl="1" indent="-342900">
              <a:lnSpc>
                <a:spcPct val="90000"/>
              </a:lnSpc>
              <a:buFontTx/>
              <a:buChar char="•"/>
            </a:pPr>
            <a:r>
              <a:rPr lang="en-AU" dirty="0" smtClean="0"/>
              <a:t>Assists </a:t>
            </a:r>
            <a:r>
              <a:rPr lang="en-AU" dirty="0" smtClean="0"/>
              <a:t>identification of </a:t>
            </a:r>
            <a:r>
              <a:rPr lang="en-AU" dirty="0" smtClean="0"/>
              <a:t>borderline students</a:t>
            </a:r>
            <a:endParaRPr lang="en-AU" sz="2800" dirty="0" smtClean="0"/>
          </a:p>
          <a:p>
            <a:pPr marL="342900" lvl="1" indent="-342900">
              <a:lnSpc>
                <a:spcPct val="90000"/>
              </a:lnSpc>
              <a:buFontTx/>
              <a:buChar char="•"/>
            </a:pPr>
            <a:r>
              <a:rPr lang="en-US" dirty="0" smtClean="0"/>
              <a:t>There is evidence that </a:t>
            </a:r>
            <a:r>
              <a:rPr lang="en-US" dirty="0" smtClean="0"/>
              <a:t>a combination of global </a:t>
            </a:r>
            <a:r>
              <a:rPr lang="en-US" dirty="0" smtClean="0"/>
              <a:t>scores and items are complimentary methods</a:t>
            </a:r>
          </a:p>
          <a:p>
            <a:pPr marL="342900" lvl="1" indent="-342900">
              <a:lnSpc>
                <a:spcPct val="90000"/>
              </a:lnSpc>
              <a:buNone/>
            </a:pPr>
            <a:endParaRPr lang="en-US" dirty="0" smtClean="0"/>
          </a:p>
          <a:p>
            <a:pPr>
              <a:lnSpc>
                <a:spcPct val="90000"/>
              </a:lnSpc>
              <a:buNone/>
            </a:pPr>
            <a:endParaRPr lang="en-GB" dirty="0"/>
          </a:p>
        </p:txBody>
      </p:sp>
      <p:pic>
        <p:nvPicPr>
          <p:cNvPr id="5" name="Picture 4"/>
          <p:cNvPicPr>
            <a:picLocks noChangeAspect="1" noChangeArrowheads="1"/>
          </p:cNvPicPr>
          <p:nvPr/>
        </p:nvPicPr>
        <p:blipFill>
          <a:blip r:embed="rId3" cstate="print"/>
          <a:srcRect/>
          <a:stretch>
            <a:fillRect/>
          </a:stretch>
        </p:blipFill>
        <p:spPr bwMode="auto">
          <a:xfrm>
            <a:off x="6858571" y="5924368"/>
            <a:ext cx="2285429" cy="924072"/>
          </a:xfrm>
          <a:prstGeom prst="rect">
            <a:avLst/>
          </a:prstGeom>
          <a:noFill/>
          <a:ln w="9525">
            <a:noFill/>
            <a:miter lim="800000"/>
            <a:headEnd/>
            <a:tailEnd/>
          </a:ln>
        </p:spPr>
      </p:pic>
    </p:spTree>
    <p:extLst>
      <p:ext uri="{BB962C8B-B14F-4D97-AF65-F5344CB8AC3E}">
        <p14:creationId xmlns:p14="http://schemas.microsoft.com/office/powerpoint/2010/main" val="1776306820"/>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2348880"/>
            <a:ext cx="7391400" cy="2971800"/>
          </a:xfrm>
        </p:spPr>
        <p:txBody>
          <a:bodyPr/>
          <a:lstStyle/>
          <a:p>
            <a:pPr>
              <a:buNone/>
            </a:pPr>
            <a:r>
              <a:rPr lang="en-AU" sz="4400" b="1" dirty="0" smtClean="0">
                <a:solidFill>
                  <a:schemeClr val="accent1">
                    <a:lumMod val="50000"/>
                  </a:schemeClr>
                </a:solidFill>
              </a:rPr>
              <a:t>How to complete the APP: using the rating scale</a:t>
            </a:r>
            <a:endParaRPr lang="en-AU" sz="4400" dirty="0">
              <a:solidFill>
                <a:schemeClr val="accent1">
                  <a:lumMod val="50000"/>
                </a:schemeClr>
              </a:solidFill>
            </a:endParaRPr>
          </a:p>
        </p:txBody>
      </p:sp>
      <p:pic>
        <p:nvPicPr>
          <p:cNvPr id="4" name="Picture 3"/>
          <p:cNvPicPr>
            <a:picLocks noChangeAspect="1" noChangeArrowheads="1"/>
          </p:cNvPicPr>
          <p:nvPr/>
        </p:nvPicPr>
        <p:blipFill>
          <a:blip r:embed="rId2" cstate="print"/>
          <a:srcRect/>
          <a:stretch>
            <a:fillRect/>
          </a:stretch>
        </p:blipFill>
        <p:spPr bwMode="auto">
          <a:xfrm>
            <a:off x="6858571" y="5924368"/>
            <a:ext cx="2285429" cy="924072"/>
          </a:xfrm>
          <a:prstGeom prst="rect">
            <a:avLst/>
          </a:prstGeom>
          <a:noFill/>
          <a:ln w="9525">
            <a:noFill/>
            <a:miter lim="800000"/>
            <a:headEnd/>
            <a:tailEnd/>
          </a:ln>
        </p:spPr>
      </p:pic>
    </p:spTree>
    <p:extLst>
      <p:ext uri="{BB962C8B-B14F-4D97-AF65-F5344CB8AC3E}">
        <p14:creationId xmlns:p14="http://schemas.microsoft.com/office/powerpoint/2010/main" val="23239668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67544" y="836712"/>
            <a:ext cx="8229600" cy="868363"/>
          </a:xfrm>
        </p:spPr>
        <p:txBody>
          <a:bodyPr/>
          <a:lstStyle/>
          <a:p>
            <a:pPr eaLnBrk="1" hangingPunct="1">
              <a:defRPr/>
            </a:pPr>
            <a:r>
              <a:rPr lang="en-AU" b="1" dirty="0" smtClean="0">
                <a:solidFill>
                  <a:schemeClr val="accent1">
                    <a:lumMod val="50000"/>
                  </a:schemeClr>
                </a:solidFill>
              </a:rPr>
              <a:t>Scoring the APP</a:t>
            </a:r>
            <a:endParaRPr lang="en-AU" dirty="0" smtClean="0">
              <a:effectLst>
                <a:outerShdw blurRad="38100" dist="38100" dir="2700000" algn="tl">
                  <a:srgbClr val="000000">
                    <a:alpha val="43137"/>
                  </a:srgbClr>
                </a:outerShdw>
              </a:effectLst>
            </a:endParaRPr>
          </a:p>
        </p:txBody>
      </p:sp>
      <p:sp>
        <p:nvSpPr>
          <p:cNvPr id="37891" name="Rectangle 3"/>
          <p:cNvSpPr>
            <a:spLocks noGrp="1" noChangeArrowheads="1"/>
          </p:cNvSpPr>
          <p:nvPr>
            <p:ph type="body" idx="1"/>
          </p:nvPr>
        </p:nvSpPr>
        <p:spPr>
          <a:xfrm>
            <a:off x="827088" y="2060575"/>
            <a:ext cx="7993062" cy="3889375"/>
          </a:xfrm>
        </p:spPr>
        <p:txBody>
          <a:bodyPr/>
          <a:lstStyle/>
          <a:p>
            <a:pPr eaLnBrk="1" hangingPunct="1"/>
            <a:r>
              <a:rPr lang="en-AU" dirty="0" smtClean="0"/>
              <a:t>Scoring is based on direct observation and interpretation of student performance. </a:t>
            </a:r>
          </a:p>
          <a:p>
            <a:pPr eaLnBrk="1" hangingPunct="1"/>
            <a:r>
              <a:rPr lang="en-AU" dirty="0" smtClean="0"/>
              <a:t>Circle the rating from 0 – 4 that best represents your judgement of the student’s level of performance at the end of the unit</a:t>
            </a:r>
          </a:p>
        </p:txBody>
      </p:sp>
      <p:pic>
        <p:nvPicPr>
          <p:cNvPr id="4" name="Picture 3"/>
          <p:cNvPicPr>
            <a:picLocks noChangeAspect="1" noChangeArrowheads="1"/>
          </p:cNvPicPr>
          <p:nvPr/>
        </p:nvPicPr>
        <p:blipFill>
          <a:blip r:embed="rId2" cstate="print"/>
          <a:srcRect/>
          <a:stretch>
            <a:fillRect/>
          </a:stretch>
        </p:blipFill>
        <p:spPr bwMode="auto">
          <a:xfrm>
            <a:off x="6858571" y="5924368"/>
            <a:ext cx="2285429" cy="924072"/>
          </a:xfrm>
          <a:prstGeom prst="rect">
            <a:avLst/>
          </a:prstGeom>
          <a:noFill/>
          <a:ln w="9525">
            <a:noFill/>
            <a:miter lim="800000"/>
            <a:headEnd/>
            <a:tailEnd/>
          </a:ln>
        </p:spPr>
      </p:pic>
    </p:spTree>
    <p:extLst>
      <p:ext uri="{BB962C8B-B14F-4D97-AF65-F5344CB8AC3E}">
        <p14:creationId xmlns:p14="http://schemas.microsoft.com/office/powerpoint/2010/main" val="7649892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p:txBody>
          <a:bodyPr/>
          <a:lstStyle/>
          <a:p>
            <a:pPr eaLnBrk="1" hangingPunct="1">
              <a:defRPr/>
            </a:pPr>
            <a:r>
              <a:rPr lang="en-AU" b="1" dirty="0" smtClean="0">
                <a:solidFill>
                  <a:schemeClr val="accent1">
                    <a:lumMod val="50000"/>
                  </a:schemeClr>
                </a:solidFill>
              </a:rPr>
              <a:t>Scoring </a:t>
            </a:r>
            <a:r>
              <a:rPr lang="en-AU" b="1" dirty="0">
                <a:solidFill>
                  <a:schemeClr val="accent1">
                    <a:lumMod val="50000"/>
                  </a:schemeClr>
                </a:solidFill>
              </a:rPr>
              <a:t>the APP</a:t>
            </a:r>
            <a:endParaRPr lang="en-AU" dirty="0" smtClean="0">
              <a:effectLst>
                <a:outerShdw blurRad="38100" dist="38100" dir="2700000" algn="tl">
                  <a:srgbClr val="000000">
                    <a:alpha val="43137"/>
                  </a:srgbClr>
                </a:outerShdw>
              </a:effectLst>
            </a:endParaRPr>
          </a:p>
        </p:txBody>
      </p:sp>
      <p:sp>
        <p:nvSpPr>
          <p:cNvPr id="38915" name="Rectangle 3"/>
          <p:cNvSpPr>
            <a:spLocks noGrp="1" noChangeArrowheads="1"/>
          </p:cNvSpPr>
          <p:nvPr>
            <p:ph type="body" idx="1"/>
          </p:nvPr>
        </p:nvSpPr>
        <p:spPr/>
        <p:txBody>
          <a:bodyPr/>
          <a:lstStyle/>
          <a:p>
            <a:pPr eaLnBrk="1" hangingPunct="1"/>
            <a:r>
              <a:rPr lang="en-AU" dirty="0" smtClean="0"/>
              <a:t>Use Not Assessed </a:t>
            </a:r>
            <a:r>
              <a:rPr lang="en-AU" b="1" u="sng" dirty="0" smtClean="0"/>
              <a:t>only</a:t>
            </a:r>
            <a:r>
              <a:rPr lang="en-AU" dirty="0" smtClean="0"/>
              <a:t> if student has not had an opportunity to demonstrate the behaviour</a:t>
            </a:r>
          </a:p>
          <a:p>
            <a:pPr eaLnBrk="1" hangingPunct="1"/>
            <a:r>
              <a:rPr lang="en-AU" dirty="0" smtClean="0"/>
              <a:t>Circle only one number for each item</a:t>
            </a:r>
          </a:p>
          <a:p>
            <a:pPr eaLnBrk="1" hangingPunct="1"/>
            <a:r>
              <a:rPr lang="en-AU" dirty="0" smtClean="0"/>
              <a:t>Complete the global rating scale at the end of unit</a:t>
            </a:r>
          </a:p>
        </p:txBody>
      </p:sp>
      <p:pic>
        <p:nvPicPr>
          <p:cNvPr id="4" name="Picture 3"/>
          <p:cNvPicPr>
            <a:picLocks noChangeAspect="1" noChangeArrowheads="1"/>
          </p:cNvPicPr>
          <p:nvPr/>
        </p:nvPicPr>
        <p:blipFill>
          <a:blip r:embed="rId2" cstate="print"/>
          <a:srcRect/>
          <a:stretch>
            <a:fillRect/>
          </a:stretch>
        </p:blipFill>
        <p:spPr bwMode="auto">
          <a:xfrm>
            <a:off x="6858571" y="5924368"/>
            <a:ext cx="2285429" cy="924072"/>
          </a:xfrm>
          <a:prstGeom prst="rect">
            <a:avLst/>
          </a:prstGeom>
          <a:noFill/>
          <a:ln w="9525">
            <a:noFill/>
            <a:miter lim="800000"/>
            <a:headEnd/>
            <a:tailEnd/>
          </a:ln>
        </p:spPr>
      </p:pic>
    </p:spTree>
    <p:extLst>
      <p:ext uri="{BB962C8B-B14F-4D97-AF65-F5344CB8AC3E}">
        <p14:creationId xmlns:p14="http://schemas.microsoft.com/office/powerpoint/2010/main" val="35975877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857232"/>
            <a:ext cx="8786842" cy="4857784"/>
          </a:xfrm>
        </p:spPr>
        <p:txBody>
          <a:bodyPr/>
          <a:lstStyle/>
          <a:p>
            <a:r>
              <a:rPr lang="en-AU" sz="3000" dirty="0" smtClean="0"/>
              <a:t>In the APP the final rating for each item quantifies the level of performance achieved relative to that of </a:t>
            </a:r>
          </a:p>
          <a:p>
            <a:pPr>
              <a:buNone/>
            </a:pPr>
            <a:r>
              <a:rPr lang="en-AU" sz="3000" b="1" dirty="0" smtClean="0"/>
              <a:t>	beginning practitioner standards of practice</a:t>
            </a:r>
            <a:endParaRPr lang="en-US" sz="3000" dirty="0" smtClean="0"/>
          </a:p>
          <a:p>
            <a:pPr>
              <a:buNone/>
            </a:pPr>
            <a:endParaRPr lang="en-AU" dirty="0" smtClean="0"/>
          </a:p>
          <a:p>
            <a:pPr>
              <a:buNone/>
            </a:pPr>
            <a:r>
              <a:rPr lang="en-AU" dirty="0" smtClean="0"/>
              <a:t> 				</a:t>
            </a:r>
          </a:p>
          <a:p>
            <a:pPr>
              <a:buNone/>
            </a:pPr>
            <a:r>
              <a:rPr lang="en-AU" dirty="0" smtClean="0"/>
              <a:t>				0    1    </a:t>
            </a:r>
            <a:r>
              <a:rPr lang="en-AU" b="1" dirty="0" smtClean="0">
                <a:solidFill>
                  <a:schemeClr val="accent1">
                    <a:lumMod val="25000"/>
                  </a:schemeClr>
                </a:solidFill>
              </a:rPr>
              <a:t>2</a:t>
            </a:r>
            <a:r>
              <a:rPr lang="en-AU" dirty="0" smtClean="0"/>
              <a:t>     3     4     </a:t>
            </a:r>
            <a:r>
              <a:rPr lang="en-AU" sz="2400" dirty="0" smtClean="0"/>
              <a:t>N/A</a:t>
            </a:r>
          </a:p>
          <a:p>
            <a:r>
              <a:rPr lang="en-AU" dirty="0" smtClean="0"/>
              <a:t>This is the passing standard</a:t>
            </a:r>
            <a:endParaRPr lang="en-US" dirty="0"/>
          </a:p>
        </p:txBody>
      </p:sp>
      <p:sp>
        <p:nvSpPr>
          <p:cNvPr id="4" name="Oval 4"/>
          <p:cNvSpPr>
            <a:spLocks noChangeArrowheads="1"/>
          </p:cNvSpPr>
          <p:nvPr/>
        </p:nvSpPr>
        <p:spPr bwMode="auto">
          <a:xfrm>
            <a:off x="4357686" y="4071942"/>
            <a:ext cx="642942" cy="647700"/>
          </a:xfrm>
          <a:prstGeom prst="ellipse">
            <a:avLst/>
          </a:prstGeom>
          <a:noFill/>
          <a:ln w="41275">
            <a:solidFill>
              <a:srgbClr val="339966"/>
            </a:solidFill>
            <a:round/>
            <a:headEnd/>
            <a:tailEnd/>
          </a:ln>
        </p:spPr>
        <p:txBody>
          <a:bodyPr wrap="none" anchor="ctr"/>
          <a:lstStyle/>
          <a:p>
            <a:endParaRPr lang="en-US"/>
          </a:p>
        </p:txBody>
      </p:sp>
      <p:sp>
        <p:nvSpPr>
          <p:cNvPr id="5" name="Line 5"/>
          <p:cNvSpPr>
            <a:spLocks noChangeShapeType="1"/>
          </p:cNvSpPr>
          <p:nvPr/>
        </p:nvSpPr>
        <p:spPr bwMode="auto">
          <a:xfrm flipH="1">
            <a:off x="4714876" y="2786058"/>
            <a:ext cx="571500" cy="1231900"/>
          </a:xfrm>
          <a:prstGeom prst="line">
            <a:avLst/>
          </a:prstGeom>
          <a:noFill/>
          <a:ln w="41275">
            <a:solidFill>
              <a:srgbClr val="339966"/>
            </a:solidFill>
            <a:round/>
            <a:headEnd/>
            <a:tailEnd type="triangle" w="med" len="med"/>
          </a:ln>
        </p:spPr>
        <p:txBody>
          <a:bodyPr/>
          <a:lstStyle/>
          <a:p>
            <a:endParaRPr lang="en-US"/>
          </a:p>
        </p:txBody>
      </p:sp>
      <p:pic>
        <p:nvPicPr>
          <p:cNvPr id="7" name="Picture 6"/>
          <p:cNvPicPr>
            <a:picLocks noChangeAspect="1" noChangeArrowheads="1"/>
          </p:cNvPicPr>
          <p:nvPr/>
        </p:nvPicPr>
        <p:blipFill>
          <a:blip r:embed="rId3" cstate="print"/>
          <a:srcRect/>
          <a:stretch>
            <a:fillRect/>
          </a:stretch>
        </p:blipFill>
        <p:spPr bwMode="auto">
          <a:xfrm>
            <a:off x="6858571" y="5924368"/>
            <a:ext cx="2285429" cy="924072"/>
          </a:xfrm>
          <a:prstGeom prst="rect">
            <a:avLst/>
          </a:prstGeom>
          <a:noFill/>
          <a:ln w="9525">
            <a:noFill/>
            <a:miter lim="800000"/>
            <a:headEnd/>
            <a:tailEnd/>
          </a:ln>
        </p:spPr>
      </p:pic>
    </p:spTree>
    <p:extLst>
      <p:ext uri="{BB962C8B-B14F-4D97-AF65-F5344CB8AC3E}">
        <p14:creationId xmlns:p14="http://schemas.microsoft.com/office/powerpoint/2010/main" val="13201875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323528" y="620688"/>
            <a:ext cx="7008813" cy="938212"/>
          </a:xfrm>
        </p:spPr>
        <p:txBody>
          <a:bodyPr/>
          <a:lstStyle/>
          <a:p>
            <a:pPr eaLnBrk="1" hangingPunct="1">
              <a:defRPr/>
            </a:pPr>
            <a:r>
              <a:rPr lang="en-AU" sz="4000" dirty="0" smtClean="0">
                <a:solidFill>
                  <a:schemeClr val="tx1"/>
                </a:solidFill>
              </a:rPr>
              <a:t>APP – scoring</a:t>
            </a:r>
          </a:p>
        </p:txBody>
      </p:sp>
      <p:sp>
        <p:nvSpPr>
          <p:cNvPr id="73731" name="Rectangle 3"/>
          <p:cNvSpPr>
            <a:spLocks noGrp="1" noChangeArrowheads="1"/>
          </p:cNvSpPr>
          <p:nvPr>
            <p:ph type="body" idx="1"/>
          </p:nvPr>
        </p:nvSpPr>
        <p:spPr>
          <a:xfrm>
            <a:off x="533400" y="1785926"/>
            <a:ext cx="8610600" cy="4343400"/>
          </a:xfrm>
        </p:spPr>
        <p:txBody>
          <a:bodyPr/>
          <a:lstStyle/>
          <a:p>
            <a:pPr eaLnBrk="1" hangingPunct="1">
              <a:buFont typeface="Wingdings" pitchFamily="2" charset="2"/>
              <a:buNone/>
              <a:defRPr/>
            </a:pPr>
            <a:r>
              <a:rPr lang="en-AU" dirty="0" smtClean="0"/>
              <a:t>                     0    1    2     3     4       </a:t>
            </a:r>
            <a:r>
              <a:rPr lang="en-AU" sz="2400" dirty="0" smtClean="0"/>
              <a:t>N/A</a:t>
            </a:r>
          </a:p>
          <a:p>
            <a:pPr eaLnBrk="1" hangingPunct="1">
              <a:defRPr/>
            </a:pPr>
            <a:r>
              <a:rPr lang="en-AU" dirty="0" smtClean="0">
                <a:solidFill>
                  <a:srgbClr val="FF0000"/>
                </a:solidFill>
              </a:rPr>
              <a:t>0 &amp; 1 = </a:t>
            </a:r>
            <a:r>
              <a:rPr lang="en-AU" sz="2800" dirty="0" smtClean="0">
                <a:solidFill>
                  <a:srgbClr val="FF0000"/>
                </a:solidFill>
              </a:rPr>
              <a:t>not achieving the minimum acceptable entry level standard of performance</a:t>
            </a:r>
            <a:endParaRPr lang="en-AU" dirty="0" smtClean="0">
              <a:solidFill>
                <a:srgbClr val="FF0000"/>
              </a:solidFill>
            </a:endParaRPr>
          </a:p>
          <a:p>
            <a:pPr eaLnBrk="1" hangingPunct="1">
              <a:defRPr/>
            </a:pPr>
            <a:r>
              <a:rPr lang="en-AU" b="1" dirty="0" smtClean="0">
                <a:solidFill>
                  <a:srgbClr val="00CC66"/>
                </a:solidFill>
              </a:rPr>
              <a:t>2 = minimum acceptable standard </a:t>
            </a:r>
          </a:p>
          <a:p>
            <a:pPr eaLnBrk="1" hangingPunct="1">
              <a:defRPr/>
            </a:pPr>
            <a:r>
              <a:rPr lang="en-AU" dirty="0" smtClean="0">
                <a:solidFill>
                  <a:srgbClr val="0000CC"/>
                </a:solidFill>
              </a:rPr>
              <a:t>3 &amp; 4 = indicating </a:t>
            </a:r>
            <a:r>
              <a:rPr lang="en-AU" u="sng" dirty="0" smtClean="0">
                <a:solidFill>
                  <a:srgbClr val="0000CC"/>
                </a:solidFill>
              </a:rPr>
              <a:t>good </a:t>
            </a:r>
            <a:r>
              <a:rPr lang="en-AU" dirty="0" smtClean="0">
                <a:solidFill>
                  <a:srgbClr val="0000CC"/>
                </a:solidFill>
              </a:rPr>
              <a:t>and </a:t>
            </a:r>
            <a:r>
              <a:rPr lang="en-AU" u="sng" dirty="0" smtClean="0">
                <a:solidFill>
                  <a:srgbClr val="0000CC"/>
                </a:solidFill>
              </a:rPr>
              <a:t>excellent</a:t>
            </a:r>
            <a:r>
              <a:rPr lang="en-AU" dirty="0" smtClean="0">
                <a:solidFill>
                  <a:srgbClr val="0000CC"/>
                </a:solidFill>
              </a:rPr>
              <a:t> performance </a:t>
            </a:r>
          </a:p>
          <a:p>
            <a:pPr eaLnBrk="1" hangingPunct="1">
              <a:defRPr/>
            </a:pPr>
            <a:r>
              <a:rPr lang="en-AU" dirty="0" smtClean="0"/>
              <a:t>N/A: not assessed</a:t>
            </a:r>
          </a:p>
          <a:p>
            <a:pPr eaLnBrk="1" hangingPunct="1">
              <a:buFont typeface="Wingdings" pitchFamily="2" charset="2"/>
              <a:buNone/>
              <a:defRPr/>
            </a:pPr>
            <a:endParaRPr lang="en-AU" dirty="0" smtClean="0">
              <a:solidFill>
                <a:srgbClr val="0000CC"/>
              </a:solidFill>
            </a:endParaRPr>
          </a:p>
        </p:txBody>
      </p:sp>
      <p:sp>
        <p:nvSpPr>
          <p:cNvPr id="57347" name="Oval 4"/>
          <p:cNvSpPr>
            <a:spLocks noChangeArrowheads="1"/>
          </p:cNvSpPr>
          <p:nvPr/>
        </p:nvSpPr>
        <p:spPr bwMode="auto">
          <a:xfrm>
            <a:off x="4857750" y="1785938"/>
            <a:ext cx="1370434" cy="574675"/>
          </a:xfrm>
          <a:prstGeom prst="ellipse">
            <a:avLst/>
          </a:prstGeom>
          <a:noFill/>
          <a:ln w="38100">
            <a:solidFill>
              <a:srgbClr val="0000CC"/>
            </a:solidFill>
            <a:round/>
            <a:headEnd/>
            <a:tailEnd/>
          </a:ln>
        </p:spPr>
        <p:txBody>
          <a:bodyPr wrap="none" anchor="ctr"/>
          <a:lstStyle/>
          <a:p>
            <a:endParaRPr lang="en-US"/>
          </a:p>
        </p:txBody>
      </p:sp>
      <p:sp>
        <p:nvSpPr>
          <p:cNvPr id="57348" name="Oval 5"/>
          <p:cNvSpPr>
            <a:spLocks noChangeArrowheads="1"/>
          </p:cNvSpPr>
          <p:nvPr/>
        </p:nvSpPr>
        <p:spPr bwMode="auto">
          <a:xfrm>
            <a:off x="2714625" y="1785938"/>
            <a:ext cx="1223963" cy="576262"/>
          </a:xfrm>
          <a:prstGeom prst="ellipse">
            <a:avLst/>
          </a:prstGeom>
          <a:noFill/>
          <a:ln w="38100">
            <a:solidFill>
              <a:srgbClr val="FF0000"/>
            </a:solidFill>
            <a:round/>
            <a:headEnd/>
            <a:tailEnd/>
          </a:ln>
        </p:spPr>
        <p:txBody>
          <a:bodyPr wrap="none" anchor="ctr"/>
          <a:lstStyle/>
          <a:p>
            <a:endParaRPr lang="en-US"/>
          </a:p>
        </p:txBody>
      </p:sp>
      <p:sp>
        <p:nvSpPr>
          <p:cNvPr id="57349" name="Line 6"/>
          <p:cNvSpPr>
            <a:spLocks noChangeShapeType="1"/>
          </p:cNvSpPr>
          <p:nvPr/>
        </p:nvSpPr>
        <p:spPr bwMode="auto">
          <a:xfrm flipV="1">
            <a:off x="1403350" y="2708275"/>
            <a:ext cx="1152525" cy="649288"/>
          </a:xfrm>
          <a:prstGeom prst="line">
            <a:avLst/>
          </a:prstGeom>
          <a:noFill/>
          <a:ln w="9525">
            <a:noFill/>
            <a:round/>
            <a:headEnd/>
            <a:tailEnd type="triangle" w="med" len="med"/>
          </a:ln>
        </p:spPr>
        <p:txBody>
          <a:bodyPr/>
          <a:lstStyle/>
          <a:p>
            <a:endParaRPr lang="en-US"/>
          </a:p>
        </p:txBody>
      </p:sp>
      <p:sp>
        <p:nvSpPr>
          <p:cNvPr id="8" name="Oval 4"/>
          <p:cNvSpPr>
            <a:spLocks noChangeArrowheads="1"/>
          </p:cNvSpPr>
          <p:nvPr/>
        </p:nvSpPr>
        <p:spPr bwMode="auto">
          <a:xfrm>
            <a:off x="4071934" y="1714488"/>
            <a:ext cx="714380" cy="714380"/>
          </a:xfrm>
          <a:prstGeom prst="ellipse">
            <a:avLst/>
          </a:prstGeom>
          <a:noFill/>
          <a:ln w="41275">
            <a:solidFill>
              <a:srgbClr val="339966"/>
            </a:solidFill>
            <a:round/>
            <a:headEnd/>
            <a:tailEnd/>
          </a:ln>
        </p:spPr>
        <p:txBody>
          <a:bodyPr wrap="none" anchor="ctr"/>
          <a:lstStyle/>
          <a:p>
            <a:endParaRPr lang="en-US"/>
          </a:p>
        </p:txBody>
      </p:sp>
      <p:pic>
        <p:nvPicPr>
          <p:cNvPr id="10" name="Picture 9"/>
          <p:cNvPicPr>
            <a:picLocks noChangeAspect="1" noChangeArrowheads="1"/>
          </p:cNvPicPr>
          <p:nvPr/>
        </p:nvPicPr>
        <p:blipFill>
          <a:blip r:embed="rId3" cstate="print"/>
          <a:srcRect/>
          <a:stretch>
            <a:fillRect/>
          </a:stretch>
        </p:blipFill>
        <p:spPr bwMode="auto">
          <a:xfrm>
            <a:off x="6858571" y="5924368"/>
            <a:ext cx="2285429" cy="924072"/>
          </a:xfrm>
          <a:prstGeom prst="rect">
            <a:avLst/>
          </a:prstGeom>
          <a:noFill/>
          <a:ln w="9525">
            <a:noFill/>
            <a:miter lim="800000"/>
            <a:headEnd/>
            <a:tailEnd/>
          </a:ln>
        </p:spPr>
      </p:pic>
    </p:spTree>
    <p:extLst>
      <p:ext uri="{BB962C8B-B14F-4D97-AF65-F5344CB8AC3E}">
        <p14:creationId xmlns:p14="http://schemas.microsoft.com/office/powerpoint/2010/main" val="193961340"/>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a:xfrm>
            <a:off x="457200" y="404813"/>
            <a:ext cx="8229600" cy="1295400"/>
          </a:xfrm>
        </p:spPr>
        <p:txBody>
          <a:bodyPr/>
          <a:lstStyle/>
          <a:p>
            <a:r>
              <a:rPr lang="en-US" sz="4000" b="1" dirty="0" smtClean="0">
                <a:solidFill>
                  <a:schemeClr val="accent1">
                    <a:lumMod val="50000"/>
                  </a:schemeClr>
                </a:solidFill>
              </a:rPr>
              <a:t>Learning objectives</a:t>
            </a:r>
          </a:p>
        </p:txBody>
      </p:sp>
      <p:sp>
        <p:nvSpPr>
          <p:cNvPr id="36866" name="Content Placeholder 2"/>
          <p:cNvSpPr>
            <a:spLocks noGrp="1"/>
          </p:cNvSpPr>
          <p:nvPr>
            <p:ph idx="1"/>
          </p:nvPr>
        </p:nvSpPr>
        <p:spPr>
          <a:xfrm>
            <a:off x="467544" y="1700808"/>
            <a:ext cx="8229600" cy="4784725"/>
          </a:xfrm>
        </p:spPr>
        <p:txBody>
          <a:bodyPr/>
          <a:lstStyle/>
          <a:p>
            <a:pPr marL="0" indent="0">
              <a:buNone/>
            </a:pPr>
            <a:r>
              <a:rPr lang="en-AU" sz="2800" dirty="0" smtClean="0"/>
              <a:t>By the end of this presentation you will:</a:t>
            </a:r>
          </a:p>
          <a:p>
            <a:r>
              <a:rPr lang="en-AU" sz="2800" dirty="0"/>
              <a:t>Understand the components of the APP</a:t>
            </a:r>
          </a:p>
          <a:p>
            <a:pPr lvl="0"/>
            <a:r>
              <a:rPr lang="en-AU" sz="2800" dirty="0"/>
              <a:t>Be able to use the APP instrument effectively in formative feedback and summative assessment</a:t>
            </a:r>
          </a:p>
          <a:p>
            <a:r>
              <a:rPr lang="en-AU" sz="2800" dirty="0"/>
              <a:t>Feel </a:t>
            </a:r>
            <a:r>
              <a:rPr lang="en-AU" sz="2800" dirty="0" smtClean="0"/>
              <a:t>more comfortable </a:t>
            </a:r>
            <a:r>
              <a:rPr lang="en-AU" sz="2800" dirty="0"/>
              <a:t>in your role as assessor of students</a:t>
            </a:r>
          </a:p>
          <a:p>
            <a:endParaRPr lang="en-AU" sz="2800" dirty="0" smtClean="0"/>
          </a:p>
          <a:p>
            <a:endParaRPr lang="en-US" sz="2800" dirty="0" smtClean="0"/>
          </a:p>
        </p:txBody>
      </p:sp>
      <p:pic>
        <p:nvPicPr>
          <p:cNvPr id="6" name="Picture 5"/>
          <p:cNvPicPr>
            <a:picLocks noChangeAspect="1" noChangeArrowheads="1"/>
          </p:cNvPicPr>
          <p:nvPr/>
        </p:nvPicPr>
        <p:blipFill>
          <a:blip r:embed="rId3" cstate="print"/>
          <a:srcRect/>
          <a:stretch>
            <a:fillRect/>
          </a:stretch>
        </p:blipFill>
        <p:spPr bwMode="auto">
          <a:xfrm>
            <a:off x="6858571" y="5924368"/>
            <a:ext cx="2285429" cy="92407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20688"/>
            <a:ext cx="9144000" cy="868363"/>
          </a:xfrm>
        </p:spPr>
        <p:txBody>
          <a:bodyPr/>
          <a:lstStyle/>
          <a:p>
            <a:r>
              <a:rPr lang="en-US" sz="3000" b="1" dirty="0" smtClean="0">
                <a:solidFill>
                  <a:schemeClr val="accent1">
                    <a:lumMod val="50000"/>
                  </a:schemeClr>
                </a:solidFill>
              </a:rPr>
              <a:t>Why choose entry level/minimally competent as passing standard?</a:t>
            </a:r>
            <a:endParaRPr lang="en-US" sz="3000" b="1" dirty="0">
              <a:solidFill>
                <a:schemeClr val="accent1">
                  <a:lumMod val="50000"/>
                </a:schemeClr>
              </a:solidFill>
            </a:endParaRPr>
          </a:p>
        </p:txBody>
      </p:sp>
      <p:sp>
        <p:nvSpPr>
          <p:cNvPr id="3" name="Content Placeholder 2"/>
          <p:cNvSpPr>
            <a:spLocks noGrp="1"/>
          </p:cNvSpPr>
          <p:nvPr>
            <p:ph idx="1"/>
          </p:nvPr>
        </p:nvSpPr>
        <p:spPr>
          <a:xfrm>
            <a:off x="0" y="1556792"/>
            <a:ext cx="9137536" cy="4176464"/>
          </a:xfrm>
        </p:spPr>
        <p:txBody>
          <a:bodyPr/>
          <a:lstStyle/>
          <a:p>
            <a:r>
              <a:rPr lang="en-GB" sz="2600" dirty="0" smtClean="0"/>
              <a:t>Enables ranking of students relative to a common standard.</a:t>
            </a:r>
          </a:p>
          <a:p>
            <a:r>
              <a:rPr lang="en-GB" sz="2600" dirty="0" smtClean="0"/>
              <a:t>May be the only time student experiences a particular clinical area</a:t>
            </a:r>
          </a:p>
          <a:p>
            <a:r>
              <a:rPr lang="en-AU" sz="2600" dirty="0"/>
              <a:t>Better standardisation between </a:t>
            </a:r>
            <a:r>
              <a:rPr lang="en-AU" sz="2600" dirty="0" smtClean="0"/>
              <a:t>assessors</a:t>
            </a:r>
          </a:p>
          <a:p>
            <a:r>
              <a:rPr lang="en-GB" sz="2600" dirty="0"/>
              <a:t>Time </a:t>
            </a:r>
            <a:r>
              <a:rPr lang="en-GB" sz="2600" dirty="0" smtClean="0"/>
              <a:t>based passing standard </a:t>
            </a:r>
            <a:r>
              <a:rPr lang="en-GB" sz="2600" dirty="0"/>
              <a:t>(where student is at in their program)</a:t>
            </a:r>
            <a:r>
              <a:rPr lang="en-GB" sz="2600" dirty="0" smtClean="0"/>
              <a:t> </a:t>
            </a:r>
            <a:r>
              <a:rPr lang="en-GB" sz="2600" dirty="0" smtClean="0"/>
              <a:t>is </a:t>
            </a:r>
            <a:r>
              <a:rPr lang="en-GB" sz="2600" dirty="0"/>
              <a:t>unpredictable, </a:t>
            </a:r>
            <a:r>
              <a:rPr lang="en-GB" sz="2600" dirty="0"/>
              <a:t>unacceptable &amp; not transparent</a:t>
            </a:r>
            <a:endParaRPr lang="en-AU" sz="2600" dirty="0"/>
          </a:p>
          <a:p>
            <a:r>
              <a:rPr lang="en-AU" sz="2600" dirty="0"/>
              <a:t>Allows more targeted discussion, training</a:t>
            </a:r>
          </a:p>
          <a:p>
            <a:r>
              <a:rPr lang="en-AU" sz="2600" dirty="0"/>
              <a:t>More effective in driving learning in students</a:t>
            </a:r>
          </a:p>
          <a:p>
            <a:endParaRPr lang="en-GB" dirty="0" smtClean="0"/>
          </a:p>
        </p:txBody>
      </p:sp>
      <p:pic>
        <p:nvPicPr>
          <p:cNvPr id="5" name="Picture 4"/>
          <p:cNvPicPr>
            <a:picLocks noChangeAspect="1" noChangeArrowheads="1"/>
          </p:cNvPicPr>
          <p:nvPr/>
        </p:nvPicPr>
        <p:blipFill>
          <a:blip r:embed="rId3" cstate="print"/>
          <a:srcRect/>
          <a:stretch>
            <a:fillRect/>
          </a:stretch>
        </p:blipFill>
        <p:spPr bwMode="auto">
          <a:xfrm>
            <a:off x="6858571" y="5924368"/>
            <a:ext cx="2285429" cy="92407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sp>
        <p:nvSpPr>
          <p:cNvPr id="3" name="Content Placeholder 2"/>
          <p:cNvSpPr>
            <a:spLocks noGrp="1"/>
          </p:cNvSpPr>
          <p:nvPr>
            <p:ph idx="1"/>
          </p:nvPr>
        </p:nvSpPr>
        <p:spPr/>
        <p:txBody>
          <a:bodyPr/>
          <a:lstStyle/>
          <a:p>
            <a:pPr>
              <a:buNone/>
            </a:pPr>
            <a:r>
              <a:rPr lang="en-AU" b="1" dirty="0" smtClean="0">
                <a:solidFill>
                  <a:schemeClr val="accent1">
                    <a:lumMod val="50000"/>
                  </a:schemeClr>
                </a:solidFill>
              </a:rPr>
              <a:t>So what does a student who is performing at a minimally competent, passing standard look like?</a:t>
            </a:r>
            <a:endParaRPr lang="en-AU" b="1" dirty="0">
              <a:solidFill>
                <a:schemeClr val="accent1">
                  <a:lumMod val="50000"/>
                </a:schemeClr>
              </a:solidFill>
            </a:endParaRPr>
          </a:p>
        </p:txBody>
      </p:sp>
      <p:pic>
        <p:nvPicPr>
          <p:cNvPr id="5" name="Picture 4"/>
          <p:cNvPicPr>
            <a:picLocks noChangeAspect="1" noChangeArrowheads="1"/>
          </p:cNvPicPr>
          <p:nvPr/>
        </p:nvPicPr>
        <p:blipFill>
          <a:blip r:embed="rId2" cstate="print"/>
          <a:srcRect/>
          <a:stretch>
            <a:fillRect/>
          </a:stretch>
        </p:blipFill>
        <p:spPr bwMode="auto">
          <a:xfrm>
            <a:off x="6858571" y="5924368"/>
            <a:ext cx="2285429" cy="924072"/>
          </a:xfrm>
          <a:prstGeom prst="rect">
            <a:avLst/>
          </a:prstGeom>
          <a:noFill/>
          <a:ln w="9525">
            <a:noFill/>
            <a:miter lim="800000"/>
            <a:headEnd/>
            <a:tailEnd/>
          </a:ln>
        </p:spPr>
      </p:pic>
    </p:spTree>
    <p:extLst>
      <p:ext uri="{BB962C8B-B14F-4D97-AF65-F5344CB8AC3E}">
        <p14:creationId xmlns:p14="http://schemas.microsoft.com/office/powerpoint/2010/main" val="17608775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831850"/>
            <a:ext cx="8640960" cy="868363"/>
          </a:xfrm>
        </p:spPr>
        <p:txBody>
          <a:bodyPr/>
          <a:lstStyle/>
          <a:p>
            <a:r>
              <a:rPr lang="en-US" sz="3200" b="1" dirty="0" smtClean="0">
                <a:solidFill>
                  <a:schemeClr val="accent1">
                    <a:lumMod val="50000"/>
                  </a:schemeClr>
                </a:solidFill>
              </a:rPr>
              <a:t>Entry Level Description – Passing standard</a:t>
            </a:r>
            <a:endParaRPr lang="en-AU" sz="3200" b="1" dirty="0">
              <a:solidFill>
                <a:schemeClr val="accent1">
                  <a:lumMod val="50000"/>
                </a:schemeClr>
              </a:solidFill>
            </a:endParaRPr>
          </a:p>
        </p:txBody>
      </p:sp>
      <p:sp>
        <p:nvSpPr>
          <p:cNvPr id="3" name="Content Placeholder 2"/>
          <p:cNvSpPr>
            <a:spLocks noGrp="1"/>
          </p:cNvSpPr>
          <p:nvPr>
            <p:ph idx="1"/>
          </p:nvPr>
        </p:nvSpPr>
        <p:spPr/>
        <p:txBody>
          <a:bodyPr/>
          <a:lstStyle/>
          <a:p>
            <a:pPr>
              <a:buNone/>
            </a:pPr>
            <a:r>
              <a:rPr lang="en-AU" dirty="0"/>
              <a:t>T</a:t>
            </a:r>
            <a:r>
              <a:rPr lang="en-AU" dirty="0" smtClean="0"/>
              <a:t>ake </a:t>
            </a:r>
            <a:r>
              <a:rPr lang="en-AU" dirty="0" smtClean="0"/>
              <a:t>a few minutes and write down phrases to complete this sentence</a:t>
            </a:r>
            <a:endParaRPr lang="en-US" i="1" dirty="0" smtClean="0">
              <a:solidFill>
                <a:srgbClr val="FF3300"/>
              </a:solidFill>
              <a:effectLst>
                <a:outerShdw blurRad="38100" dist="38100" dir="2700000" algn="tl">
                  <a:srgbClr val="000000"/>
                </a:outerShdw>
              </a:effectLst>
              <a:cs typeface="Times New Roman" charset="0"/>
            </a:endParaRPr>
          </a:p>
          <a:p>
            <a:r>
              <a:rPr lang="en-US" i="1" dirty="0" smtClean="0">
                <a:solidFill>
                  <a:srgbClr val="FF3300"/>
                </a:solidFill>
                <a:effectLst>
                  <a:outerShdw blurRad="38100" dist="38100" dir="2700000" algn="tl">
                    <a:srgbClr val="000000"/>
                  </a:outerShdw>
                </a:effectLst>
                <a:cs typeface="Times New Roman" charset="0"/>
              </a:rPr>
              <a:t>A student is performing at the entry level/minimally competent standard when they ……..</a:t>
            </a:r>
          </a:p>
        </p:txBody>
      </p:sp>
      <p:pic>
        <p:nvPicPr>
          <p:cNvPr id="5" name="Picture 4"/>
          <p:cNvPicPr>
            <a:picLocks noChangeAspect="1" noChangeArrowheads="1"/>
          </p:cNvPicPr>
          <p:nvPr/>
        </p:nvPicPr>
        <p:blipFill>
          <a:blip r:embed="rId3" cstate="print"/>
          <a:srcRect/>
          <a:stretch>
            <a:fillRect/>
          </a:stretch>
        </p:blipFill>
        <p:spPr bwMode="auto">
          <a:xfrm>
            <a:off x="6858571" y="5924368"/>
            <a:ext cx="2285429" cy="924072"/>
          </a:xfrm>
          <a:prstGeom prst="rect">
            <a:avLst/>
          </a:prstGeom>
          <a:noFill/>
          <a:ln w="9525">
            <a:noFill/>
            <a:miter lim="800000"/>
            <a:headEnd/>
            <a:tailEnd/>
          </a:ln>
        </p:spPr>
      </p:pic>
    </p:spTree>
    <p:extLst>
      <p:ext uri="{BB962C8B-B14F-4D97-AF65-F5344CB8AC3E}">
        <p14:creationId xmlns:p14="http://schemas.microsoft.com/office/powerpoint/2010/main" val="8781168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1850"/>
            <a:ext cx="8686800" cy="868363"/>
          </a:xfrm>
        </p:spPr>
        <p:txBody>
          <a:bodyPr/>
          <a:lstStyle/>
          <a:p>
            <a:r>
              <a:rPr lang="en-US" sz="3200" b="1" dirty="0" smtClean="0">
                <a:solidFill>
                  <a:schemeClr val="accent1">
                    <a:lumMod val="50000"/>
                  </a:schemeClr>
                </a:solidFill>
              </a:rPr>
              <a:t>Passing Standard/Entry Level Description</a:t>
            </a:r>
            <a:endParaRPr lang="en-AU" sz="3200" b="1" dirty="0">
              <a:solidFill>
                <a:schemeClr val="accent1">
                  <a:lumMod val="50000"/>
                </a:schemeClr>
              </a:solidFill>
            </a:endParaRPr>
          </a:p>
        </p:txBody>
      </p:sp>
      <p:sp>
        <p:nvSpPr>
          <p:cNvPr id="3" name="Content Placeholder 2"/>
          <p:cNvSpPr>
            <a:spLocks noGrp="1"/>
          </p:cNvSpPr>
          <p:nvPr>
            <p:ph idx="1"/>
          </p:nvPr>
        </p:nvSpPr>
        <p:spPr>
          <a:xfrm>
            <a:off x="467544" y="1628800"/>
            <a:ext cx="8229600" cy="4137025"/>
          </a:xfrm>
        </p:spPr>
        <p:txBody>
          <a:bodyPr/>
          <a:lstStyle/>
          <a:p>
            <a:r>
              <a:rPr lang="en-AU" sz="2800" dirty="0" smtClean="0"/>
              <a:t>Adequate assessment</a:t>
            </a:r>
          </a:p>
          <a:p>
            <a:r>
              <a:rPr lang="en-AU" sz="2800" dirty="0" smtClean="0"/>
              <a:t>Adequately communicate, patient understands</a:t>
            </a:r>
          </a:p>
          <a:p>
            <a:r>
              <a:rPr lang="en-AU" sz="2800" dirty="0" smtClean="0"/>
              <a:t>Formulate treatment plan</a:t>
            </a:r>
          </a:p>
          <a:p>
            <a:r>
              <a:rPr lang="en-AU" sz="2800" dirty="0" smtClean="0"/>
              <a:t>Safe, to independently manage a patient</a:t>
            </a:r>
          </a:p>
          <a:p>
            <a:r>
              <a:rPr lang="en-AU" sz="2800" dirty="0" smtClean="0"/>
              <a:t>Ability to think and reflect, self evaluate</a:t>
            </a:r>
          </a:p>
          <a:p>
            <a:r>
              <a:rPr lang="en-AU" sz="2800" dirty="0" smtClean="0"/>
              <a:t>Willingness to learn and take on feedback</a:t>
            </a:r>
          </a:p>
          <a:p>
            <a:r>
              <a:rPr lang="en-AU" sz="2800" dirty="0" smtClean="0"/>
              <a:t>teachable, safe, responsive, adequate, appropriate</a:t>
            </a:r>
          </a:p>
          <a:p>
            <a:pPr>
              <a:buNone/>
            </a:pPr>
            <a:endParaRPr lang="en-AU" dirty="0"/>
          </a:p>
        </p:txBody>
      </p:sp>
      <p:pic>
        <p:nvPicPr>
          <p:cNvPr id="5" name="Picture 4"/>
          <p:cNvPicPr>
            <a:picLocks noChangeAspect="1" noChangeArrowheads="1"/>
          </p:cNvPicPr>
          <p:nvPr/>
        </p:nvPicPr>
        <p:blipFill>
          <a:blip r:embed="rId3" cstate="print"/>
          <a:srcRect/>
          <a:stretch>
            <a:fillRect/>
          </a:stretch>
        </p:blipFill>
        <p:spPr bwMode="auto">
          <a:xfrm>
            <a:off x="6858571" y="5924368"/>
            <a:ext cx="2285429" cy="924072"/>
          </a:xfrm>
          <a:prstGeom prst="rect">
            <a:avLst/>
          </a:prstGeom>
          <a:noFill/>
          <a:ln w="9525">
            <a:noFill/>
            <a:miter lim="800000"/>
            <a:headEnd/>
            <a:tailEnd/>
          </a:ln>
        </p:spPr>
      </p:pic>
    </p:spTree>
    <p:extLst>
      <p:ext uri="{BB962C8B-B14F-4D97-AF65-F5344CB8AC3E}">
        <p14:creationId xmlns:p14="http://schemas.microsoft.com/office/powerpoint/2010/main" val="2151936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1850"/>
            <a:ext cx="8579296" cy="868363"/>
          </a:xfrm>
        </p:spPr>
        <p:txBody>
          <a:bodyPr/>
          <a:lstStyle/>
          <a:p>
            <a:r>
              <a:rPr lang="en-US" sz="3200" b="1" dirty="0">
                <a:solidFill>
                  <a:schemeClr val="accent1">
                    <a:lumMod val="50000"/>
                  </a:schemeClr>
                </a:solidFill>
              </a:rPr>
              <a:t>Passing Standard/Entry Level Description</a:t>
            </a:r>
            <a:endParaRPr lang="en-AU" sz="3200" b="1" dirty="0">
              <a:solidFill>
                <a:schemeClr val="accent1">
                  <a:lumMod val="50000"/>
                </a:schemeClr>
              </a:solidFill>
            </a:endParaRPr>
          </a:p>
        </p:txBody>
      </p:sp>
      <p:sp>
        <p:nvSpPr>
          <p:cNvPr id="3" name="Content Placeholder 2"/>
          <p:cNvSpPr>
            <a:spLocks noGrp="1"/>
          </p:cNvSpPr>
          <p:nvPr>
            <p:ph idx="1"/>
          </p:nvPr>
        </p:nvSpPr>
        <p:spPr>
          <a:xfrm>
            <a:off x="395536" y="1772816"/>
            <a:ext cx="8229600" cy="4137025"/>
          </a:xfrm>
        </p:spPr>
        <p:txBody>
          <a:bodyPr/>
          <a:lstStyle/>
          <a:p>
            <a:r>
              <a:rPr lang="en-AU" sz="2800" dirty="0" smtClean="0"/>
              <a:t>Employable</a:t>
            </a:r>
          </a:p>
          <a:p>
            <a:r>
              <a:rPr lang="en-AU" sz="2800" dirty="0" smtClean="0"/>
              <a:t>Able to carry a case load of basic patients with some  supervision</a:t>
            </a:r>
          </a:p>
          <a:p>
            <a:r>
              <a:rPr lang="en-AU" sz="2800" dirty="0" smtClean="0"/>
              <a:t>Measure their own outcomes</a:t>
            </a:r>
          </a:p>
          <a:p>
            <a:r>
              <a:rPr lang="en-AU" sz="2800" dirty="0" smtClean="0"/>
              <a:t>Maintain safety</a:t>
            </a:r>
          </a:p>
          <a:p>
            <a:r>
              <a:rPr lang="en-AU" sz="2800" dirty="0" smtClean="0"/>
              <a:t>Write notes legibly, accurately</a:t>
            </a:r>
          </a:p>
          <a:p>
            <a:r>
              <a:rPr lang="en-AU" sz="2800" dirty="0" smtClean="0"/>
              <a:t>work independently and with a team</a:t>
            </a:r>
          </a:p>
          <a:p>
            <a:r>
              <a:rPr lang="en-AU" sz="2800" dirty="0" smtClean="0"/>
              <a:t>Ask questions know their limitations</a:t>
            </a:r>
          </a:p>
          <a:p>
            <a:endParaRPr lang="en-AU" dirty="0"/>
          </a:p>
        </p:txBody>
      </p:sp>
      <p:pic>
        <p:nvPicPr>
          <p:cNvPr id="5" name="Picture 4"/>
          <p:cNvPicPr>
            <a:picLocks noChangeAspect="1" noChangeArrowheads="1"/>
          </p:cNvPicPr>
          <p:nvPr/>
        </p:nvPicPr>
        <p:blipFill>
          <a:blip r:embed="rId3" cstate="print"/>
          <a:srcRect/>
          <a:stretch>
            <a:fillRect/>
          </a:stretch>
        </p:blipFill>
        <p:spPr bwMode="auto">
          <a:xfrm>
            <a:off x="6858571" y="5924368"/>
            <a:ext cx="2285429" cy="924072"/>
          </a:xfrm>
          <a:prstGeom prst="rect">
            <a:avLst/>
          </a:prstGeom>
          <a:noFill/>
          <a:ln w="9525">
            <a:noFill/>
            <a:miter lim="800000"/>
            <a:headEnd/>
            <a:tailEnd/>
          </a:ln>
        </p:spPr>
      </p:pic>
    </p:spTree>
    <p:extLst>
      <p:ext uri="{BB962C8B-B14F-4D97-AF65-F5344CB8AC3E}">
        <p14:creationId xmlns:p14="http://schemas.microsoft.com/office/powerpoint/2010/main" val="59478250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2"/>
          <p:cNvSpPr>
            <a:spLocks noGrp="1" noChangeArrowheads="1"/>
          </p:cNvSpPr>
          <p:nvPr>
            <p:ph type="title" idx="4294967295"/>
          </p:nvPr>
        </p:nvSpPr>
        <p:spPr>
          <a:xfrm>
            <a:off x="251520" y="831850"/>
            <a:ext cx="8712968" cy="868363"/>
          </a:xfrm>
        </p:spPr>
        <p:txBody>
          <a:bodyPr/>
          <a:lstStyle/>
          <a:p>
            <a:pPr eaLnBrk="1" hangingPunct="1"/>
            <a:r>
              <a:rPr lang="en-AU" sz="3600" b="1" dirty="0" smtClean="0">
                <a:solidFill>
                  <a:schemeClr val="accent1">
                    <a:lumMod val="50000"/>
                  </a:schemeClr>
                </a:solidFill>
              </a:rPr>
              <a:t>Entry Level – typically a student would</a:t>
            </a:r>
          </a:p>
        </p:txBody>
      </p:sp>
      <p:sp>
        <p:nvSpPr>
          <p:cNvPr id="98306" name="Rectangle 3"/>
          <p:cNvSpPr>
            <a:spLocks noGrp="1" noChangeArrowheads="1"/>
          </p:cNvSpPr>
          <p:nvPr>
            <p:ph type="body" idx="4294967295"/>
          </p:nvPr>
        </p:nvSpPr>
        <p:spPr>
          <a:xfrm>
            <a:off x="714375" y="1857375"/>
            <a:ext cx="8229600" cy="4302125"/>
          </a:xfrm>
        </p:spPr>
        <p:txBody>
          <a:bodyPr/>
          <a:lstStyle/>
          <a:p>
            <a:pPr eaLnBrk="1" hangingPunct="1">
              <a:buFontTx/>
              <a:buNone/>
            </a:pPr>
            <a:r>
              <a:rPr lang="en-US" sz="2800" dirty="0" smtClean="0"/>
              <a:t>demonstrate an understanding of patient centered physiotherapy practice and are </a:t>
            </a:r>
            <a:r>
              <a:rPr lang="en-US" sz="2800" dirty="0" smtClean="0">
                <a:cs typeface="Times New Roman" pitchFamily="18" charset="0"/>
              </a:rPr>
              <a:t>able to manage a variety of patients such that the major problems are identified, goals established and intervention is completed safely, professionally, effectively within in a reasonable time  frame.</a:t>
            </a:r>
            <a:r>
              <a:rPr lang="en-AU" sz="2800" dirty="0" smtClean="0"/>
              <a:t> </a:t>
            </a:r>
          </a:p>
          <a:p>
            <a:pPr eaLnBrk="1" hangingPunct="1">
              <a:buFontTx/>
              <a:buNone/>
            </a:pPr>
            <a:r>
              <a:rPr lang="en-AU" sz="2800" dirty="0" smtClean="0"/>
              <a:t>While achieving this, the student is aware of their limitations and where to seek assistance.</a:t>
            </a:r>
          </a:p>
        </p:txBody>
      </p:sp>
      <p:sp>
        <p:nvSpPr>
          <p:cNvPr id="98307"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noFill/>
          <a:ln w="19050" algn="ctr">
            <a:solidFill>
              <a:schemeClr val="tx1"/>
            </a:solidFill>
            <a:miter lim="800000"/>
            <a:headEnd/>
            <a:tailEnd/>
          </a:ln>
        </p:spPr>
        <p:txBody>
          <a:bodyPr wrap="none" anchor="ctr"/>
          <a:lstStyle/>
          <a:p>
            <a:pPr marL="342900" indent="-342900" algn="ctr"/>
            <a:r>
              <a:rPr lang="en-AU" sz="1400" b="1">
                <a:latin typeface="Tahoma" pitchFamily="34" charset="0"/>
              </a:rPr>
              <a:t>0</a:t>
            </a:r>
          </a:p>
        </p:txBody>
      </p:sp>
      <p:pic>
        <p:nvPicPr>
          <p:cNvPr id="6" name="Picture 5"/>
          <p:cNvPicPr>
            <a:picLocks noChangeAspect="1" noChangeArrowheads="1"/>
          </p:cNvPicPr>
          <p:nvPr/>
        </p:nvPicPr>
        <p:blipFill>
          <a:blip r:embed="rId4" cstate="print"/>
          <a:srcRect/>
          <a:stretch>
            <a:fillRect/>
          </a:stretch>
        </p:blipFill>
        <p:spPr bwMode="auto">
          <a:xfrm>
            <a:off x="6858571" y="5924368"/>
            <a:ext cx="2285429" cy="924072"/>
          </a:xfrm>
          <a:prstGeom prst="rect">
            <a:avLst/>
          </a:prstGeom>
          <a:noFill/>
          <a:ln w="9525">
            <a:noFill/>
            <a:miter lim="800000"/>
            <a:headEnd/>
            <a:tailEnd/>
          </a:ln>
        </p:spPr>
      </p:pic>
    </p:spTree>
    <p:extLst>
      <p:ext uri="{BB962C8B-B14F-4D97-AF65-F5344CB8AC3E}">
        <p14:creationId xmlns:p14="http://schemas.microsoft.com/office/powerpoint/2010/main" val="35504676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6" name="Rectangle 2"/>
          <p:cNvSpPr>
            <a:spLocks noGrp="1" noChangeArrowheads="1"/>
          </p:cNvSpPr>
          <p:nvPr>
            <p:ph type="title"/>
          </p:nvPr>
        </p:nvSpPr>
        <p:spPr/>
        <p:txBody>
          <a:bodyPr/>
          <a:lstStyle/>
          <a:p>
            <a:pPr>
              <a:defRPr/>
            </a:pPr>
            <a:r>
              <a:rPr lang="en-AU" b="1" dirty="0">
                <a:solidFill>
                  <a:schemeClr val="accent1">
                    <a:lumMod val="50000"/>
                  </a:schemeClr>
                </a:solidFill>
              </a:rPr>
              <a:t>Entry Level</a:t>
            </a:r>
          </a:p>
        </p:txBody>
      </p:sp>
      <p:sp>
        <p:nvSpPr>
          <p:cNvPr id="487427" name="Rectangle 3"/>
          <p:cNvSpPr>
            <a:spLocks noGrp="1" noChangeArrowheads="1"/>
          </p:cNvSpPr>
          <p:nvPr>
            <p:ph type="body" idx="1"/>
          </p:nvPr>
        </p:nvSpPr>
        <p:spPr>
          <a:xfrm>
            <a:off x="467544" y="1772816"/>
            <a:ext cx="8229600" cy="4137025"/>
          </a:xfrm>
        </p:spPr>
        <p:txBody>
          <a:bodyPr/>
          <a:lstStyle/>
          <a:p>
            <a:pPr>
              <a:buFont typeface="Wingdings" pitchFamily="2" charset="2"/>
              <a:buNone/>
              <a:defRPr/>
            </a:pPr>
            <a:r>
              <a:rPr lang="en-AU" dirty="0" smtClean="0"/>
              <a:t>Remember entry-level is the </a:t>
            </a:r>
            <a:r>
              <a:rPr lang="en-AU" b="1" dirty="0" smtClean="0">
                <a:solidFill>
                  <a:srgbClr val="FF3300"/>
                </a:solidFill>
              </a:rPr>
              <a:t>minimum</a:t>
            </a:r>
            <a:r>
              <a:rPr lang="en-AU" dirty="0" smtClean="0">
                <a:solidFill>
                  <a:srgbClr val="EAEF11"/>
                </a:solidFill>
              </a:rPr>
              <a:t> </a:t>
            </a:r>
            <a:r>
              <a:rPr lang="en-AU" dirty="0" smtClean="0"/>
              <a:t>demonstrated behaviour</a:t>
            </a:r>
            <a:r>
              <a:rPr lang="en-AU" dirty="0" smtClean="0">
                <a:solidFill>
                  <a:srgbClr val="EAEF11"/>
                </a:solidFill>
              </a:rPr>
              <a:t> </a:t>
            </a:r>
            <a:r>
              <a:rPr lang="en-AU" dirty="0" smtClean="0"/>
              <a:t>required for entry to the physiotherapy profession</a:t>
            </a:r>
          </a:p>
          <a:p>
            <a:pPr>
              <a:buFont typeface="Wingdings" pitchFamily="2" charset="2"/>
              <a:buNone/>
              <a:defRPr/>
            </a:pPr>
            <a:endParaRPr lang="en-AU" dirty="0" smtClean="0"/>
          </a:p>
          <a:p>
            <a:pPr>
              <a:buFont typeface="Wingdings" pitchFamily="2" charset="2"/>
              <a:buNone/>
              <a:defRPr/>
            </a:pPr>
            <a:r>
              <a:rPr lang="en-AU" dirty="0" smtClean="0"/>
              <a:t>……….</a:t>
            </a:r>
            <a:r>
              <a:rPr lang="en-AU" dirty="0"/>
              <a:t>not a measure of capacity to undertake specific workplace duties without </a:t>
            </a:r>
            <a:r>
              <a:rPr lang="en-AU" dirty="0" smtClean="0"/>
              <a:t> any assistance/support</a:t>
            </a:r>
          </a:p>
          <a:p>
            <a:pPr>
              <a:buFont typeface="Wingdings" pitchFamily="2" charset="2"/>
              <a:buNone/>
              <a:defRPr/>
            </a:pPr>
            <a:endParaRPr lang="en-AU" dirty="0"/>
          </a:p>
        </p:txBody>
      </p:sp>
      <p:pic>
        <p:nvPicPr>
          <p:cNvPr id="5" name="Picture 4"/>
          <p:cNvPicPr>
            <a:picLocks noChangeAspect="1" noChangeArrowheads="1"/>
          </p:cNvPicPr>
          <p:nvPr/>
        </p:nvPicPr>
        <p:blipFill>
          <a:blip r:embed="rId3" cstate="print"/>
          <a:srcRect/>
          <a:stretch>
            <a:fillRect/>
          </a:stretch>
        </p:blipFill>
        <p:spPr bwMode="auto">
          <a:xfrm>
            <a:off x="6858571" y="5924368"/>
            <a:ext cx="2285429" cy="924072"/>
          </a:xfrm>
          <a:prstGeom prst="rect">
            <a:avLst/>
          </a:prstGeom>
          <a:noFill/>
          <a:ln w="9525">
            <a:noFill/>
            <a:miter lim="800000"/>
            <a:headEnd/>
            <a:tailEnd/>
          </a:ln>
        </p:spPr>
      </p:pic>
    </p:spTree>
    <p:extLst>
      <p:ext uri="{BB962C8B-B14F-4D97-AF65-F5344CB8AC3E}">
        <p14:creationId xmlns:p14="http://schemas.microsoft.com/office/powerpoint/2010/main" val="59615292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5618" name="Rectangle 2"/>
          <p:cNvSpPr>
            <a:spLocks noGrp="1" noChangeArrowheads="1"/>
          </p:cNvSpPr>
          <p:nvPr>
            <p:ph type="title"/>
          </p:nvPr>
        </p:nvSpPr>
        <p:spPr/>
        <p:txBody>
          <a:bodyPr/>
          <a:lstStyle/>
          <a:p>
            <a:pPr>
              <a:defRPr/>
            </a:pPr>
            <a:r>
              <a:rPr lang="en-AU" sz="4000" b="1" dirty="0">
                <a:solidFill>
                  <a:schemeClr val="accent1">
                    <a:lumMod val="50000"/>
                  </a:schemeClr>
                </a:solidFill>
              </a:rPr>
              <a:t>Higher level standard</a:t>
            </a:r>
          </a:p>
        </p:txBody>
      </p:sp>
      <p:sp>
        <p:nvSpPr>
          <p:cNvPr id="104450" name="Rectangle 3"/>
          <p:cNvSpPr>
            <a:spLocks noGrp="1" noChangeArrowheads="1"/>
          </p:cNvSpPr>
          <p:nvPr>
            <p:ph type="body" idx="1"/>
          </p:nvPr>
        </p:nvSpPr>
        <p:spPr/>
        <p:txBody>
          <a:bodyPr/>
          <a:lstStyle/>
          <a:p>
            <a:pPr>
              <a:buFont typeface="Wingdings" pitchFamily="2" charset="2"/>
              <a:buNone/>
            </a:pPr>
            <a:r>
              <a:rPr lang="en-AU" dirty="0" smtClean="0"/>
              <a:t>Remember a number of students achieve better than minimum standard………</a:t>
            </a:r>
          </a:p>
          <a:p>
            <a:pPr>
              <a:buFont typeface="Wingdings" pitchFamily="2" charset="2"/>
              <a:buNone/>
            </a:pPr>
            <a:endParaRPr lang="en-AU" dirty="0" smtClean="0"/>
          </a:p>
          <a:p>
            <a:pPr>
              <a:buFont typeface="Wingdings" pitchFamily="2" charset="2"/>
              <a:buNone/>
            </a:pPr>
            <a:r>
              <a:rPr lang="en-AU" dirty="0" smtClean="0"/>
              <a:t>…..this does not mean we should elevate our concept of entry level</a:t>
            </a:r>
          </a:p>
        </p:txBody>
      </p:sp>
      <p:pic>
        <p:nvPicPr>
          <p:cNvPr id="5" name="Picture 4"/>
          <p:cNvPicPr>
            <a:picLocks noChangeAspect="1" noChangeArrowheads="1"/>
          </p:cNvPicPr>
          <p:nvPr/>
        </p:nvPicPr>
        <p:blipFill>
          <a:blip r:embed="rId3" cstate="print"/>
          <a:srcRect/>
          <a:stretch>
            <a:fillRect/>
          </a:stretch>
        </p:blipFill>
        <p:spPr bwMode="auto">
          <a:xfrm>
            <a:off x="6858571" y="5924368"/>
            <a:ext cx="2285429" cy="924072"/>
          </a:xfrm>
          <a:prstGeom prst="rect">
            <a:avLst/>
          </a:prstGeom>
          <a:noFill/>
          <a:ln w="9525">
            <a:noFill/>
            <a:miter lim="800000"/>
            <a:headEnd/>
            <a:tailEnd/>
          </a:ln>
        </p:spPr>
      </p:pic>
    </p:spTree>
    <p:extLst>
      <p:ext uri="{BB962C8B-B14F-4D97-AF65-F5344CB8AC3E}">
        <p14:creationId xmlns:p14="http://schemas.microsoft.com/office/powerpoint/2010/main" val="1559443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2348880"/>
            <a:ext cx="7391400" cy="2971800"/>
          </a:xfrm>
        </p:spPr>
        <p:txBody>
          <a:bodyPr/>
          <a:lstStyle/>
          <a:p>
            <a:pPr>
              <a:buNone/>
            </a:pPr>
            <a:r>
              <a:rPr lang="en-AU" sz="4400" b="1" dirty="0" smtClean="0">
                <a:solidFill>
                  <a:schemeClr val="accent1">
                    <a:lumMod val="50000"/>
                  </a:schemeClr>
                </a:solidFill>
              </a:rPr>
              <a:t>When to use the APP</a:t>
            </a:r>
            <a:endParaRPr lang="en-AU" sz="4400" dirty="0">
              <a:solidFill>
                <a:schemeClr val="accent1">
                  <a:lumMod val="50000"/>
                </a:schemeClr>
              </a:solidFill>
            </a:endParaRPr>
          </a:p>
        </p:txBody>
      </p:sp>
      <p:pic>
        <p:nvPicPr>
          <p:cNvPr id="4" name="Picture 3"/>
          <p:cNvPicPr>
            <a:picLocks noChangeAspect="1" noChangeArrowheads="1"/>
          </p:cNvPicPr>
          <p:nvPr/>
        </p:nvPicPr>
        <p:blipFill>
          <a:blip r:embed="rId2" cstate="print"/>
          <a:srcRect/>
          <a:stretch>
            <a:fillRect/>
          </a:stretch>
        </p:blipFill>
        <p:spPr bwMode="auto">
          <a:xfrm>
            <a:off x="6858571" y="5924368"/>
            <a:ext cx="2285429" cy="924072"/>
          </a:xfrm>
          <a:prstGeom prst="rect">
            <a:avLst/>
          </a:prstGeom>
          <a:noFill/>
          <a:ln w="9525">
            <a:noFill/>
            <a:miter lim="800000"/>
            <a:headEnd/>
            <a:tailEnd/>
          </a:ln>
        </p:spPr>
      </p:pic>
    </p:spTree>
    <p:extLst>
      <p:ext uri="{BB962C8B-B14F-4D97-AF65-F5344CB8AC3E}">
        <p14:creationId xmlns:p14="http://schemas.microsoft.com/office/powerpoint/2010/main" val="5939252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a:xfrm>
            <a:off x="500034" y="928670"/>
            <a:ext cx="8464454" cy="838200"/>
          </a:xfrm>
        </p:spPr>
        <p:txBody>
          <a:bodyPr/>
          <a:lstStyle/>
          <a:p>
            <a:r>
              <a:rPr lang="en-US" sz="4000" b="1" dirty="0">
                <a:solidFill>
                  <a:schemeClr val="accent1">
                    <a:lumMod val="50000"/>
                  </a:schemeClr>
                </a:solidFill>
              </a:rPr>
              <a:t>When to </a:t>
            </a:r>
            <a:r>
              <a:rPr lang="en-US" sz="4000" b="1" dirty="0" smtClean="0">
                <a:solidFill>
                  <a:schemeClr val="accent1">
                    <a:lumMod val="50000"/>
                  </a:schemeClr>
                </a:solidFill>
              </a:rPr>
              <a:t>use the APP instrument?</a:t>
            </a:r>
            <a:endParaRPr lang="en-US" sz="4000" b="1" dirty="0">
              <a:solidFill>
                <a:schemeClr val="accent1">
                  <a:lumMod val="50000"/>
                </a:schemeClr>
              </a:solidFill>
            </a:endParaRPr>
          </a:p>
        </p:txBody>
      </p:sp>
      <p:sp>
        <p:nvSpPr>
          <p:cNvPr id="157699" name="Rectangle 3"/>
          <p:cNvSpPr>
            <a:spLocks noGrp="1" noChangeArrowheads="1"/>
          </p:cNvSpPr>
          <p:nvPr>
            <p:ph type="body" idx="1"/>
          </p:nvPr>
        </p:nvSpPr>
        <p:spPr>
          <a:xfrm>
            <a:off x="467544" y="1628800"/>
            <a:ext cx="8280920" cy="3600400"/>
          </a:xfrm>
        </p:spPr>
        <p:txBody>
          <a:bodyPr/>
          <a:lstStyle/>
          <a:p>
            <a:r>
              <a:rPr lang="en-US" sz="2800" dirty="0" smtClean="0"/>
              <a:t>Begin early</a:t>
            </a:r>
          </a:p>
          <a:p>
            <a:pPr lvl="1"/>
            <a:r>
              <a:rPr lang="en-US" b="1" dirty="0" smtClean="0">
                <a:solidFill>
                  <a:schemeClr val="accent1">
                    <a:lumMod val="50000"/>
                  </a:schemeClr>
                </a:solidFill>
              </a:rPr>
              <a:t>Day 1 of the unit; end of week 1 </a:t>
            </a:r>
            <a:r>
              <a:rPr lang="en-US" dirty="0" smtClean="0">
                <a:solidFill>
                  <a:schemeClr val="tx2">
                    <a:lumMod val="50000"/>
                  </a:schemeClr>
                </a:solidFill>
              </a:rPr>
              <a:t>(set expectations and learning objectives with student using APP)</a:t>
            </a:r>
          </a:p>
          <a:p>
            <a:pPr lvl="1"/>
            <a:r>
              <a:rPr lang="en-US" b="1" dirty="0" smtClean="0">
                <a:solidFill>
                  <a:schemeClr val="accent1">
                    <a:lumMod val="50000"/>
                  </a:schemeClr>
                </a:solidFill>
              </a:rPr>
              <a:t>Mid-placement</a:t>
            </a:r>
            <a:r>
              <a:rPr lang="en-US" dirty="0" smtClean="0">
                <a:solidFill>
                  <a:schemeClr val="accent1">
                    <a:lumMod val="50000"/>
                  </a:schemeClr>
                </a:solidFill>
              </a:rPr>
              <a:t> </a:t>
            </a:r>
            <a:r>
              <a:rPr lang="en-US" dirty="0" smtClean="0">
                <a:solidFill>
                  <a:schemeClr val="tx2">
                    <a:lumMod val="50000"/>
                  </a:schemeClr>
                </a:solidFill>
              </a:rPr>
              <a:t>(formative feedback – use performance indicators to give evidence of strengths and weaknesses) </a:t>
            </a:r>
          </a:p>
          <a:p>
            <a:pPr lvl="1"/>
            <a:r>
              <a:rPr lang="en-US" b="1" dirty="0" smtClean="0">
                <a:solidFill>
                  <a:schemeClr val="accent1">
                    <a:lumMod val="50000"/>
                  </a:schemeClr>
                </a:solidFill>
              </a:rPr>
              <a:t>End of placement </a:t>
            </a:r>
            <a:r>
              <a:rPr lang="en-US" dirty="0" smtClean="0">
                <a:solidFill>
                  <a:schemeClr val="tx2">
                    <a:lumMod val="50000"/>
                  </a:schemeClr>
                </a:solidFill>
              </a:rPr>
              <a:t>(summative assessment of items and global rating scale)</a:t>
            </a:r>
          </a:p>
          <a:p>
            <a:pPr>
              <a:buNone/>
            </a:pPr>
            <a:endParaRPr lang="en-US" dirty="0" smtClean="0"/>
          </a:p>
        </p:txBody>
      </p:sp>
      <p:pic>
        <p:nvPicPr>
          <p:cNvPr id="6" name="Picture 5"/>
          <p:cNvPicPr>
            <a:picLocks noChangeAspect="1" noChangeArrowheads="1"/>
          </p:cNvPicPr>
          <p:nvPr/>
        </p:nvPicPr>
        <p:blipFill>
          <a:blip r:embed="rId3" cstate="print"/>
          <a:srcRect/>
          <a:stretch>
            <a:fillRect/>
          </a:stretch>
        </p:blipFill>
        <p:spPr bwMode="auto">
          <a:xfrm>
            <a:off x="6858571" y="5924368"/>
            <a:ext cx="2285429" cy="924072"/>
          </a:xfrm>
          <a:prstGeom prst="rect">
            <a:avLst/>
          </a:prstGeom>
          <a:noFill/>
          <a:ln w="9525">
            <a:noFill/>
            <a:miter lim="800000"/>
            <a:headEnd/>
            <a:tailEnd/>
          </a:ln>
        </p:spPr>
      </p:pic>
    </p:spTree>
    <p:extLst>
      <p:ext uri="{BB962C8B-B14F-4D97-AF65-F5344CB8AC3E}">
        <p14:creationId xmlns:p14="http://schemas.microsoft.com/office/powerpoint/2010/main" val="30062640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a:xfrm>
            <a:off x="179512" y="831850"/>
            <a:ext cx="8784976" cy="868363"/>
          </a:xfrm>
        </p:spPr>
        <p:txBody>
          <a:bodyPr/>
          <a:lstStyle/>
          <a:p>
            <a:pPr eaLnBrk="1" hangingPunct="1">
              <a:defRPr/>
            </a:pPr>
            <a:r>
              <a:rPr lang="en-AU" sz="3600" b="1" dirty="0" smtClean="0">
                <a:solidFill>
                  <a:schemeClr val="accent1">
                    <a:lumMod val="50000"/>
                  </a:schemeClr>
                </a:solidFill>
              </a:rPr>
              <a:t>APP development and use</a:t>
            </a:r>
          </a:p>
        </p:txBody>
      </p:sp>
      <p:sp>
        <p:nvSpPr>
          <p:cNvPr id="40962" name="Rectangle 3"/>
          <p:cNvSpPr>
            <a:spLocks noGrp="1" noChangeArrowheads="1"/>
          </p:cNvSpPr>
          <p:nvPr>
            <p:ph type="body" idx="1"/>
          </p:nvPr>
        </p:nvSpPr>
        <p:spPr>
          <a:xfrm>
            <a:off x="395536" y="1658477"/>
            <a:ext cx="8229600" cy="4137025"/>
          </a:xfrm>
        </p:spPr>
        <p:txBody>
          <a:bodyPr/>
          <a:lstStyle/>
          <a:p>
            <a:pPr eaLnBrk="1" hangingPunct="1">
              <a:lnSpc>
                <a:spcPct val="90000"/>
              </a:lnSpc>
            </a:pPr>
            <a:r>
              <a:rPr lang="en-AU" sz="2400" dirty="0" smtClean="0"/>
              <a:t>Currently used by all Australian Physiotherapy Programs for assessment of student performance on clinical </a:t>
            </a:r>
            <a:r>
              <a:rPr lang="en-AU" sz="2400" dirty="0"/>
              <a:t>p</a:t>
            </a:r>
            <a:r>
              <a:rPr lang="en-AU" sz="2400" dirty="0" smtClean="0"/>
              <a:t>lacements</a:t>
            </a:r>
          </a:p>
          <a:p>
            <a:pPr eaLnBrk="1" hangingPunct="1">
              <a:lnSpc>
                <a:spcPct val="90000"/>
              </a:lnSpc>
            </a:pPr>
            <a:r>
              <a:rPr lang="en-AU" sz="2400" dirty="0" smtClean="0"/>
              <a:t>All graduates must meet same competencies/standards outlined in Australian Standards for Physiotherapy</a:t>
            </a:r>
          </a:p>
          <a:p>
            <a:pPr eaLnBrk="1" hangingPunct="1">
              <a:lnSpc>
                <a:spcPct val="90000"/>
              </a:lnSpc>
            </a:pPr>
            <a:r>
              <a:rPr lang="en-AU" sz="2400" dirty="0" smtClean="0"/>
              <a:t>Clinical educators dealing with multiple programs want one form that had evidence of validity and reliability</a:t>
            </a:r>
          </a:p>
          <a:p>
            <a:pPr eaLnBrk="1" hangingPunct="1">
              <a:lnSpc>
                <a:spcPct val="90000"/>
              </a:lnSpc>
            </a:pPr>
            <a:r>
              <a:rPr lang="en-AU" sz="2400" dirty="0" smtClean="0"/>
              <a:t>APP developed and tested across 5 years with involvement of educators, managers, students and universities </a:t>
            </a:r>
          </a:p>
          <a:p>
            <a:pPr marL="0" indent="0" eaLnBrk="1" hangingPunct="1">
              <a:lnSpc>
                <a:spcPct val="90000"/>
              </a:lnSpc>
              <a:buNone/>
            </a:pPr>
            <a:endParaRPr lang="en-AU" sz="2800" dirty="0" smtClean="0"/>
          </a:p>
          <a:p>
            <a:pPr eaLnBrk="1" hangingPunct="1">
              <a:lnSpc>
                <a:spcPct val="90000"/>
              </a:lnSpc>
              <a:buFontTx/>
              <a:buNone/>
            </a:pPr>
            <a:endParaRPr lang="en-AU" dirty="0" smtClean="0"/>
          </a:p>
        </p:txBody>
      </p:sp>
      <p:pic>
        <p:nvPicPr>
          <p:cNvPr id="6" name="Picture 5"/>
          <p:cNvPicPr>
            <a:picLocks noChangeAspect="1" noChangeArrowheads="1"/>
          </p:cNvPicPr>
          <p:nvPr/>
        </p:nvPicPr>
        <p:blipFill>
          <a:blip r:embed="rId3" cstate="print"/>
          <a:srcRect/>
          <a:stretch>
            <a:fillRect/>
          </a:stretch>
        </p:blipFill>
        <p:spPr bwMode="auto">
          <a:xfrm>
            <a:off x="6858571" y="5924368"/>
            <a:ext cx="2285429" cy="92407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pic>
        <p:nvPicPr>
          <p:cNvPr id="4" name="Picture 4" descr="helphand"/>
          <p:cNvPicPr>
            <a:picLocks noGrp="1" noChangeAspect="1" noChangeArrowheads="1"/>
          </p:cNvPicPr>
          <p:nvPr>
            <p:ph idx="1"/>
          </p:nvPr>
        </p:nvPicPr>
        <p:blipFill>
          <a:blip r:embed="rId2" cstate="print"/>
          <a:srcRect/>
          <a:stretch>
            <a:fillRect/>
          </a:stretch>
        </p:blipFill>
        <p:spPr>
          <a:xfrm>
            <a:off x="6281433" y="2986682"/>
            <a:ext cx="2862567" cy="3461834"/>
          </a:xfrm>
          <a:noFill/>
          <a:ln/>
        </p:spPr>
      </p:pic>
      <p:sp>
        <p:nvSpPr>
          <p:cNvPr id="5" name="Rectangle 4"/>
          <p:cNvSpPr/>
          <p:nvPr/>
        </p:nvSpPr>
        <p:spPr>
          <a:xfrm>
            <a:off x="506414" y="1916832"/>
            <a:ext cx="5472608" cy="2800767"/>
          </a:xfrm>
          <a:prstGeom prst="rect">
            <a:avLst/>
          </a:prstGeom>
        </p:spPr>
        <p:txBody>
          <a:bodyPr wrap="square">
            <a:spAutoFit/>
          </a:bodyPr>
          <a:lstStyle/>
          <a:p>
            <a:pPr>
              <a:buNone/>
            </a:pPr>
            <a:r>
              <a:rPr lang="en-US" sz="4400" b="1" dirty="0" smtClean="0">
                <a:solidFill>
                  <a:schemeClr val="accent1">
                    <a:lumMod val="50000"/>
                  </a:schemeClr>
                </a:solidFill>
              </a:rPr>
              <a:t>Mid unit – formative feedback </a:t>
            </a:r>
          </a:p>
          <a:p>
            <a:pPr>
              <a:buNone/>
            </a:pPr>
            <a:endParaRPr lang="en-US" sz="4400" b="1" dirty="0" smtClean="0">
              <a:solidFill>
                <a:schemeClr val="accent1">
                  <a:lumMod val="50000"/>
                </a:schemeClr>
              </a:solidFill>
            </a:endParaRPr>
          </a:p>
          <a:p>
            <a:pPr>
              <a:buNone/>
            </a:pPr>
            <a:r>
              <a:rPr lang="en-US" sz="4400" b="1" dirty="0" smtClean="0">
                <a:solidFill>
                  <a:schemeClr val="accent1">
                    <a:lumMod val="50000"/>
                  </a:schemeClr>
                </a:solidFill>
              </a:rPr>
              <a:t>What will you do?</a:t>
            </a:r>
            <a:endParaRPr lang="en-US" sz="4400" b="1" dirty="0">
              <a:solidFill>
                <a:schemeClr val="accent1">
                  <a:lumMod val="50000"/>
                </a:schemeClr>
              </a:solidFill>
            </a:endParaRPr>
          </a:p>
        </p:txBody>
      </p:sp>
    </p:spTree>
    <p:extLst>
      <p:ext uri="{BB962C8B-B14F-4D97-AF65-F5344CB8AC3E}">
        <p14:creationId xmlns:p14="http://schemas.microsoft.com/office/powerpoint/2010/main" val="379493715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764704"/>
            <a:ext cx="8229600" cy="868363"/>
          </a:xfrm>
        </p:spPr>
        <p:txBody>
          <a:bodyPr/>
          <a:lstStyle/>
          <a:p>
            <a:r>
              <a:rPr lang="en-US" sz="4000" b="1" dirty="0" smtClean="0">
                <a:solidFill>
                  <a:schemeClr val="accent1">
                    <a:lumMod val="50000"/>
                  </a:schemeClr>
                </a:solidFill>
              </a:rPr>
              <a:t>Mid unit formative feedback</a:t>
            </a:r>
            <a:endParaRPr lang="en-US" sz="4000" b="1" dirty="0">
              <a:solidFill>
                <a:schemeClr val="accent1">
                  <a:lumMod val="50000"/>
                </a:schemeClr>
              </a:solidFill>
            </a:endParaRPr>
          </a:p>
        </p:txBody>
      </p:sp>
      <p:sp>
        <p:nvSpPr>
          <p:cNvPr id="3" name="Content Placeholder 2"/>
          <p:cNvSpPr>
            <a:spLocks noGrp="1"/>
          </p:cNvSpPr>
          <p:nvPr>
            <p:ph idx="1"/>
          </p:nvPr>
        </p:nvSpPr>
        <p:spPr>
          <a:xfrm>
            <a:off x="107504" y="1628800"/>
            <a:ext cx="8928992" cy="4137025"/>
          </a:xfrm>
        </p:spPr>
        <p:txBody>
          <a:bodyPr/>
          <a:lstStyle/>
          <a:p>
            <a:r>
              <a:rPr lang="en-US" sz="2800" dirty="0" smtClean="0"/>
              <a:t>Use the APP items &amp; performance indicators to </a:t>
            </a:r>
            <a:r>
              <a:rPr lang="en-US" sz="2800" dirty="0" smtClean="0"/>
              <a:t>discuss with student areas of strength and for </a:t>
            </a:r>
            <a:r>
              <a:rPr lang="en-US" sz="2800" dirty="0" smtClean="0"/>
              <a:t> improvement</a:t>
            </a:r>
            <a:endParaRPr lang="en-US" sz="2800" dirty="0" smtClean="0"/>
          </a:p>
          <a:p>
            <a:r>
              <a:rPr lang="en-US" sz="2800" dirty="0" smtClean="0"/>
              <a:t>Student and educator both input into mid unit assessment</a:t>
            </a:r>
          </a:p>
          <a:p>
            <a:r>
              <a:rPr lang="en-US" sz="2800" dirty="0" smtClean="0"/>
              <a:t>Score the APP items only if you have enough evidence</a:t>
            </a:r>
          </a:p>
          <a:p>
            <a:r>
              <a:rPr lang="en-US" sz="2800" dirty="0" smtClean="0"/>
              <a:t>Provide </a:t>
            </a:r>
            <a:r>
              <a:rPr lang="en-US" sz="2800" dirty="0" smtClean="0"/>
              <a:t>specific examples of </a:t>
            </a:r>
            <a:r>
              <a:rPr lang="en-US" sz="2800" dirty="0" err="1" smtClean="0"/>
              <a:t>behaviour</a:t>
            </a:r>
            <a:endParaRPr lang="en-US" sz="2800" dirty="0" smtClean="0"/>
          </a:p>
          <a:p>
            <a:r>
              <a:rPr lang="en-US" sz="2800" dirty="0" smtClean="0"/>
              <a:t>If you have items not assessed, need to view these before the end of unit</a:t>
            </a:r>
          </a:p>
          <a:p>
            <a:pPr>
              <a:buNone/>
            </a:pPr>
            <a:endParaRPr lang="en-US" dirty="0" smtClean="0"/>
          </a:p>
          <a:p>
            <a:endParaRPr lang="en-US" dirty="0" smtClean="0"/>
          </a:p>
          <a:p>
            <a:endParaRPr lang="en-US" dirty="0"/>
          </a:p>
        </p:txBody>
      </p:sp>
      <p:pic>
        <p:nvPicPr>
          <p:cNvPr id="5" name="Picture 4"/>
          <p:cNvPicPr>
            <a:picLocks noChangeAspect="1" noChangeArrowheads="1"/>
          </p:cNvPicPr>
          <p:nvPr/>
        </p:nvPicPr>
        <p:blipFill>
          <a:blip r:embed="rId3" cstate="print"/>
          <a:srcRect/>
          <a:stretch>
            <a:fillRect/>
          </a:stretch>
        </p:blipFill>
        <p:spPr bwMode="auto">
          <a:xfrm>
            <a:off x="6858571" y="5924368"/>
            <a:ext cx="2285429" cy="924072"/>
          </a:xfrm>
          <a:prstGeom prst="rect">
            <a:avLst/>
          </a:prstGeom>
          <a:noFill/>
          <a:ln w="9525">
            <a:noFill/>
            <a:miter lim="800000"/>
            <a:headEnd/>
            <a:tailEnd/>
          </a:ln>
        </p:spPr>
      </p:pic>
    </p:spTree>
    <p:extLst>
      <p:ext uri="{BB962C8B-B14F-4D97-AF65-F5344CB8AC3E}">
        <p14:creationId xmlns:p14="http://schemas.microsoft.com/office/powerpoint/2010/main" val="402176743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5298" name="Rectangle 2"/>
          <p:cNvSpPr>
            <a:spLocks noGrp="1" noChangeArrowheads="1"/>
          </p:cNvSpPr>
          <p:nvPr>
            <p:ph type="title"/>
          </p:nvPr>
        </p:nvSpPr>
        <p:spPr/>
        <p:txBody>
          <a:bodyPr/>
          <a:lstStyle/>
          <a:p>
            <a:pPr>
              <a:defRPr/>
            </a:pPr>
            <a:r>
              <a:rPr lang="en-AU" b="1" dirty="0" smtClean="0">
                <a:solidFill>
                  <a:schemeClr val="accent1">
                    <a:lumMod val="50000"/>
                  </a:schemeClr>
                </a:solidFill>
              </a:rPr>
              <a:t>Mid unit formative feedback</a:t>
            </a:r>
            <a:endParaRPr lang="en-AU" b="1" dirty="0">
              <a:solidFill>
                <a:schemeClr val="accent1">
                  <a:lumMod val="50000"/>
                </a:schemeClr>
              </a:solidFill>
            </a:endParaRPr>
          </a:p>
        </p:txBody>
      </p:sp>
      <p:sp>
        <p:nvSpPr>
          <p:cNvPr id="91138" name="Rectangle 3"/>
          <p:cNvSpPr>
            <a:spLocks noGrp="1" noChangeArrowheads="1"/>
          </p:cNvSpPr>
          <p:nvPr>
            <p:ph type="body" idx="1"/>
          </p:nvPr>
        </p:nvSpPr>
        <p:spPr/>
        <p:txBody>
          <a:bodyPr/>
          <a:lstStyle/>
          <a:p>
            <a:pPr lvl="0"/>
            <a:r>
              <a:rPr lang="en-AU" dirty="0" smtClean="0"/>
              <a:t>A score of </a:t>
            </a:r>
            <a:r>
              <a:rPr lang="en-AU" b="1" dirty="0" smtClean="0"/>
              <a:t>0</a:t>
            </a:r>
            <a:r>
              <a:rPr lang="en-AU" dirty="0" smtClean="0"/>
              <a:t> would be a matter of </a:t>
            </a:r>
            <a:r>
              <a:rPr lang="en-AU" u="sng" dirty="0" smtClean="0"/>
              <a:t>immediate importance</a:t>
            </a:r>
            <a:endParaRPr lang="en-AU" dirty="0" smtClean="0"/>
          </a:p>
          <a:p>
            <a:r>
              <a:rPr lang="en-AU" dirty="0" smtClean="0"/>
              <a:t>Notify the university</a:t>
            </a:r>
          </a:p>
          <a:p>
            <a:r>
              <a:rPr lang="en-AU" dirty="0" smtClean="0"/>
              <a:t>A score of 1 for any item – warrants feedback and strategies to assist student to achieve a passing standard for the item</a:t>
            </a:r>
          </a:p>
        </p:txBody>
      </p:sp>
      <p:pic>
        <p:nvPicPr>
          <p:cNvPr id="5" name="Picture 4"/>
          <p:cNvPicPr>
            <a:picLocks noChangeAspect="1" noChangeArrowheads="1"/>
          </p:cNvPicPr>
          <p:nvPr/>
        </p:nvPicPr>
        <p:blipFill>
          <a:blip r:embed="rId3" cstate="print"/>
          <a:srcRect/>
          <a:stretch>
            <a:fillRect/>
          </a:stretch>
        </p:blipFill>
        <p:spPr bwMode="auto">
          <a:xfrm>
            <a:off x="6858571" y="5924368"/>
            <a:ext cx="2285429" cy="924072"/>
          </a:xfrm>
          <a:prstGeom prst="rect">
            <a:avLst/>
          </a:prstGeom>
          <a:noFill/>
          <a:ln w="9525">
            <a:noFill/>
            <a:miter lim="800000"/>
            <a:headEnd/>
            <a:tailEnd/>
          </a:ln>
        </p:spPr>
      </p:pic>
    </p:spTree>
    <p:extLst>
      <p:ext uri="{BB962C8B-B14F-4D97-AF65-F5344CB8AC3E}">
        <p14:creationId xmlns:p14="http://schemas.microsoft.com/office/powerpoint/2010/main" val="221212075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4290" name="Picture 2"/>
          <p:cNvPicPr>
            <a:picLocks noGrp="1" noChangeAspect="1" noChangeArrowheads="1"/>
          </p:cNvPicPr>
          <p:nvPr>
            <p:ph idx="1"/>
          </p:nvPr>
        </p:nvPicPr>
        <p:blipFill>
          <a:blip r:embed="rId2" cstate="print"/>
          <a:srcRect/>
          <a:stretch>
            <a:fillRect/>
          </a:stretch>
        </p:blipFill>
        <p:spPr bwMode="auto">
          <a:xfrm>
            <a:off x="1135132" y="255330"/>
            <a:ext cx="6461204" cy="5761240"/>
          </a:xfrm>
          <a:prstGeom prst="rect">
            <a:avLst/>
          </a:prstGeom>
          <a:noFill/>
          <a:ln w="9525">
            <a:noFill/>
            <a:miter lim="800000"/>
            <a:headEnd/>
            <a:tailEnd/>
          </a:ln>
        </p:spPr>
      </p:pic>
      <p:sp>
        <p:nvSpPr>
          <p:cNvPr id="6" name="TextBox 5"/>
          <p:cNvSpPr txBox="1"/>
          <p:nvPr/>
        </p:nvSpPr>
        <p:spPr>
          <a:xfrm>
            <a:off x="7415808" y="2204864"/>
            <a:ext cx="1728192" cy="369332"/>
          </a:xfrm>
          <a:prstGeom prst="rect">
            <a:avLst/>
          </a:prstGeom>
          <a:noFill/>
        </p:spPr>
        <p:txBody>
          <a:bodyPr wrap="square" rtlCol="0">
            <a:spAutoFit/>
          </a:bodyPr>
          <a:lstStyle/>
          <a:p>
            <a:r>
              <a:rPr lang="en-AU" dirty="0" smtClean="0"/>
              <a:t>Begin early</a:t>
            </a:r>
            <a:endParaRPr lang="en-AU" dirty="0"/>
          </a:p>
        </p:txBody>
      </p:sp>
      <p:cxnSp>
        <p:nvCxnSpPr>
          <p:cNvPr id="8" name="Straight Arrow Connector 7"/>
          <p:cNvCxnSpPr/>
          <p:nvPr/>
        </p:nvCxnSpPr>
        <p:spPr>
          <a:xfrm flipH="1">
            <a:off x="6876256" y="2492896"/>
            <a:ext cx="792088" cy="504056"/>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652120" y="1268760"/>
            <a:ext cx="2088232" cy="369332"/>
          </a:xfrm>
          <a:prstGeom prst="rect">
            <a:avLst/>
          </a:prstGeom>
          <a:noFill/>
        </p:spPr>
        <p:txBody>
          <a:bodyPr wrap="square" rtlCol="0">
            <a:spAutoFit/>
          </a:bodyPr>
          <a:lstStyle/>
          <a:p>
            <a:r>
              <a:rPr lang="en-AU" dirty="0" smtClean="0"/>
              <a:t>APP instrument</a:t>
            </a:r>
            <a:endParaRPr lang="en-AU" dirty="0"/>
          </a:p>
        </p:txBody>
      </p:sp>
      <p:cxnSp>
        <p:nvCxnSpPr>
          <p:cNvPr id="14" name="Straight Arrow Connector 13"/>
          <p:cNvCxnSpPr>
            <a:stCxn id="13" idx="1"/>
          </p:cNvCxnSpPr>
          <p:nvPr/>
        </p:nvCxnSpPr>
        <p:spPr>
          <a:xfrm flipH="1">
            <a:off x="5076056" y="1453426"/>
            <a:ext cx="576064" cy="24738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3635896" y="5877272"/>
            <a:ext cx="2160240" cy="646331"/>
          </a:xfrm>
          <a:prstGeom prst="rect">
            <a:avLst/>
          </a:prstGeom>
          <a:noFill/>
        </p:spPr>
        <p:txBody>
          <a:bodyPr wrap="square" rtlCol="0">
            <a:spAutoFit/>
          </a:bodyPr>
          <a:lstStyle/>
          <a:p>
            <a:r>
              <a:rPr lang="en-AU" dirty="0" smtClean="0"/>
              <a:t>Mid unit feedback using the APP</a:t>
            </a:r>
            <a:endParaRPr lang="en-AU" dirty="0"/>
          </a:p>
        </p:txBody>
      </p:sp>
      <p:cxnSp>
        <p:nvCxnSpPr>
          <p:cNvPr id="19" name="Straight Arrow Connector 18"/>
          <p:cNvCxnSpPr/>
          <p:nvPr/>
        </p:nvCxnSpPr>
        <p:spPr>
          <a:xfrm flipV="1">
            <a:off x="4499992" y="5517232"/>
            <a:ext cx="0" cy="43204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755576" y="2060848"/>
            <a:ext cx="1584176" cy="369332"/>
          </a:xfrm>
          <a:prstGeom prst="rect">
            <a:avLst/>
          </a:prstGeom>
          <a:noFill/>
        </p:spPr>
        <p:txBody>
          <a:bodyPr wrap="square" rtlCol="0">
            <a:spAutoFit/>
          </a:bodyPr>
          <a:lstStyle/>
          <a:p>
            <a:r>
              <a:rPr lang="en-AU" dirty="0" smtClean="0"/>
              <a:t>Student &amp; CE</a:t>
            </a:r>
            <a:endParaRPr lang="en-AU" dirty="0"/>
          </a:p>
        </p:txBody>
      </p:sp>
      <p:cxnSp>
        <p:nvCxnSpPr>
          <p:cNvPr id="25" name="Straight Arrow Connector 24"/>
          <p:cNvCxnSpPr/>
          <p:nvPr/>
        </p:nvCxnSpPr>
        <p:spPr>
          <a:xfrm flipH="1" flipV="1">
            <a:off x="1691680" y="2348880"/>
            <a:ext cx="72008" cy="57606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3779912" y="3861048"/>
            <a:ext cx="1224136" cy="369332"/>
          </a:xfrm>
          <a:prstGeom prst="rect">
            <a:avLst/>
          </a:prstGeom>
          <a:noFill/>
        </p:spPr>
        <p:txBody>
          <a:bodyPr wrap="square" rtlCol="0">
            <a:spAutoFit/>
          </a:bodyPr>
          <a:lstStyle/>
          <a:p>
            <a:r>
              <a:rPr lang="en-AU" dirty="0" smtClean="0"/>
              <a:t>Student</a:t>
            </a:r>
            <a:endParaRPr lang="en-AU" dirty="0"/>
          </a:p>
        </p:txBody>
      </p:sp>
      <p:cxnSp>
        <p:nvCxnSpPr>
          <p:cNvPr id="30" name="Straight Arrow Connector 29"/>
          <p:cNvCxnSpPr/>
          <p:nvPr/>
        </p:nvCxnSpPr>
        <p:spPr>
          <a:xfrm>
            <a:off x="4211960" y="4221088"/>
            <a:ext cx="0" cy="28803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15" name="Picture 14"/>
          <p:cNvPicPr>
            <a:picLocks noChangeAspect="1" noChangeArrowheads="1"/>
          </p:cNvPicPr>
          <p:nvPr/>
        </p:nvPicPr>
        <p:blipFill>
          <a:blip r:embed="rId3" cstate="print"/>
          <a:srcRect/>
          <a:stretch>
            <a:fillRect/>
          </a:stretch>
        </p:blipFill>
        <p:spPr bwMode="auto">
          <a:xfrm>
            <a:off x="6858571" y="5924368"/>
            <a:ext cx="2285429" cy="924072"/>
          </a:xfrm>
          <a:prstGeom prst="rect">
            <a:avLst/>
          </a:prstGeom>
          <a:noFill/>
          <a:ln w="9525">
            <a:noFill/>
            <a:miter lim="800000"/>
            <a:headEnd/>
            <a:tailEnd/>
          </a:ln>
        </p:spPr>
      </p:pic>
    </p:spTree>
    <p:extLst>
      <p:ext uri="{BB962C8B-B14F-4D97-AF65-F5344CB8AC3E}">
        <p14:creationId xmlns:p14="http://schemas.microsoft.com/office/powerpoint/2010/main" val="386153249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3600" dirty="0"/>
          </a:p>
        </p:txBody>
      </p:sp>
      <p:sp>
        <p:nvSpPr>
          <p:cNvPr id="3" name="Content Placeholder 2"/>
          <p:cNvSpPr>
            <a:spLocks noGrp="1"/>
          </p:cNvSpPr>
          <p:nvPr>
            <p:ph idx="1"/>
          </p:nvPr>
        </p:nvSpPr>
        <p:spPr/>
        <p:txBody>
          <a:bodyPr/>
          <a:lstStyle/>
          <a:p>
            <a:pPr>
              <a:buNone/>
            </a:pPr>
            <a:r>
              <a:rPr lang="en-US" sz="4400" b="1" dirty="0" smtClean="0">
                <a:solidFill>
                  <a:schemeClr val="accent1">
                    <a:lumMod val="50000"/>
                  </a:schemeClr>
                </a:solidFill>
              </a:rPr>
              <a:t>End of unit – summative assessment</a:t>
            </a:r>
          </a:p>
          <a:p>
            <a:pPr>
              <a:buNone/>
            </a:pPr>
            <a:endParaRPr lang="en-US" sz="4400" b="1" dirty="0" smtClean="0">
              <a:solidFill>
                <a:schemeClr val="accent1">
                  <a:lumMod val="50000"/>
                </a:schemeClr>
              </a:solidFill>
            </a:endParaRPr>
          </a:p>
          <a:p>
            <a:pPr>
              <a:buNone/>
            </a:pPr>
            <a:r>
              <a:rPr lang="en-US" sz="4400" b="1" dirty="0" smtClean="0">
                <a:solidFill>
                  <a:schemeClr val="accent1">
                    <a:lumMod val="50000"/>
                  </a:schemeClr>
                </a:solidFill>
              </a:rPr>
              <a:t>What will you do?</a:t>
            </a:r>
            <a:endParaRPr lang="en-US" sz="4400" b="1" dirty="0">
              <a:solidFill>
                <a:schemeClr val="accent1">
                  <a:lumMod val="50000"/>
                </a:schemeClr>
              </a:solidFill>
            </a:endParaRPr>
          </a:p>
        </p:txBody>
      </p:sp>
      <p:pic>
        <p:nvPicPr>
          <p:cNvPr id="484354" name="Picture 2" descr="http://workingtogether.pbworks.com/f/1309993656/clipart-pencil-checklist.gif"/>
          <p:cNvPicPr>
            <a:picLocks noChangeAspect="1" noChangeArrowheads="1"/>
          </p:cNvPicPr>
          <p:nvPr/>
        </p:nvPicPr>
        <p:blipFill>
          <a:blip r:embed="rId3" cstate="print"/>
          <a:srcRect/>
          <a:stretch>
            <a:fillRect/>
          </a:stretch>
        </p:blipFill>
        <p:spPr bwMode="auto">
          <a:xfrm>
            <a:off x="6372200" y="3501008"/>
            <a:ext cx="2035640" cy="1976636"/>
          </a:xfrm>
          <a:prstGeom prst="rect">
            <a:avLst/>
          </a:prstGeom>
          <a:noFill/>
        </p:spPr>
      </p:pic>
      <p:pic>
        <p:nvPicPr>
          <p:cNvPr id="6" name="Picture 5"/>
          <p:cNvPicPr>
            <a:picLocks noChangeAspect="1" noChangeArrowheads="1"/>
          </p:cNvPicPr>
          <p:nvPr/>
        </p:nvPicPr>
        <p:blipFill>
          <a:blip r:embed="rId4" cstate="print"/>
          <a:srcRect/>
          <a:stretch>
            <a:fillRect/>
          </a:stretch>
        </p:blipFill>
        <p:spPr bwMode="auto">
          <a:xfrm>
            <a:off x="6858571" y="5924368"/>
            <a:ext cx="2285429" cy="924072"/>
          </a:xfrm>
          <a:prstGeom prst="rect">
            <a:avLst/>
          </a:prstGeom>
          <a:noFill/>
          <a:ln w="9525">
            <a:noFill/>
            <a:miter lim="800000"/>
            <a:headEnd/>
            <a:tailEnd/>
          </a:ln>
        </p:spPr>
      </p:pic>
    </p:spTree>
    <p:extLst>
      <p:ext uri="{BB962C8B-B14F-4D97-AF65-F5344CB8AC3E}">
        <p14:creationId xmlns:p14="http://schemas.microsoft.com/office/powerpoint/2010/main" val="247076141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785465"/>
            <a:ext cx="8928992" cy="931540"/>
          </a:xfrm>
        </p:spPr>
        <p:txBody>
          <a:bodyPr/>
          <a:lstStyle/>
          <a:p>
            <a:r>
              <a:rPr lang="en-AU" sz="4000" b="1" dirty="0" smtClean="0">
                <a:solidFill>
                  <a:schemeClr val="accent1">
                    <a:lumMod val="50000"/>
                  </a:schemeClr>
                </a:solidFill>
              </a:rPr>
              <a:t>Summative Assessment</a:t>
            </a:r>
            <a:endParaRPr lang="en-AU" sz="4000" b="1" dirty="0">
              <a:solidFill>
                <a:schemeClr val="accent1">
                  <a:lumMod val="50000"/>
                </a:schemeClr>
              </a:solidFill>
            </a:endParaRPr>
          </a:p>
        </p:txBody>
      </p:sp>
      <p:sp>
        <p:nvSpPr>
          <p:cNvPr id="3" name="Content Placeholder 2"/>
          <p:cNvSpPr>
            <a:spLocks noGrp="1"/>
          </p:cNvSpPr>
          <p:nvPr>
            <p:ph idx="1"/>
          </p:nvPr>
        </p:nvSpPr>
        <p:spPr>
          <a:xfrm>
            <a:off x="395536" y="1628800"/>
            <a:ext cx="8568952" cy="4295568"/>
          </a:xfrm>
        </p:spPr>
        <p:txBody>
          <a:bodyPr>
            <a:normAutofit fontScale="85000" lnSpcReduction="20000"/>
          </a:bodyPr>
          <a:lstStyle/>
          <a:p>
            <a:pPr marL="0" indent="0">
              <a:buNone/>
            </a:pPr>
            <a:r>
              <a:rPr lang="en-AU" sz="4300" dirty="0" smtClean="0">
                <a:solidFill>
                  <a:schemeClr val="accent1">
                    <a:lumMod val="50000"/>
                  </a:schemeClr>
                </a:solidFill>
              </a:rPr>
              <a:t>Process</a:t>
            </a:r>
          </a:p>
          <a:p>
            <a:r>
              <a:rPr lang="en-AU" dirty="0" smtClean="0"/>
              <a:t>Refer to APP Clinical Educator Resource manual for detailed explanation on use of instrument.</a:t>
            </a:r>
          </a:p>
          <a:p>
            <a:r>
              <a:rPr lang="en-AU" dirty="0" smtClean="0"/>
              <a:t>Read the performance indicators within each aspect of practice</a:t>
            </a:r>
          </a:p>
          <a:p>
            <a:r>
              <a:rPr lang="en-AU" dirty="0" smtClean="0"/>
              <a:t>Determine the appropriate score using the rating scale for each item</a:t>
            </a:r>
          </a:p>
          <a:p>
            <a:r>
              <a:rPr lang="en-AU" dirty="0" smtClean="0"/>
              <a:t>Record the score(0-4) against each item </a:t>
            </a:r>
          </a:p>
          <a:p>
            <a:r>
              <a:rPr lang="en-AU" dirty="0" smtClean="0"/>
              <a:t>Complete the global rating scale</a:t>
            </a:r>
          </a:p>
          <a:p>
            <a:r>
              <a:rPr lang="en-AU" dirty="0" smtClean="0"/>
              <a:t>Refer to scoring rules</a:t>
            </a:r>
          </a:p>
          <a:p>
            <a:endParaRPr lang="en-AU" dirty="0"/>
          </a:p>
        </p:txBody>
      </p:sp>
      <p:pic>
        <p:nvPicPr>
          <p:cNvPr id="6" name="Picture 5"/>
          <p:cNvPicPr>
            <a:picLocks noChangeAspect="1" noChangeArrowheads="1"/>
          </p:cNvPicPr>
          <p:nvPr/>
        </p:nvPicPr>
        <p:blipFill>
          <a:blip r:embed="rId3" cstate="print"/>
          <a:srcRect/>
          <a:stretch>
            <a:fillRect/>
          </a:stretch>
        </p:blipFill>
        <p:spPr bwMode="auto">
          <a:xfrm>
            <a:off x="6858571" y="5924368"/>
            <a:ext cx="2285429" cy="924072"/>
          </a:xfrm>
          <a:prstGeom prst="rect">
            <a:avLst/>
          </a:prstGeom>
          <a:noFill/>
          <a:ln w="9525">
            <a:noFill/>
            <a:miter lim="800000"/>
            <a:headEnd/>
            <a:tailEnd/>
          </a:ln>
        </p:spPr>
      </p:pic>
    </p:spTree>
    <p:extLst>
      <p:ext uri="{BB962C8B-B14F-4D97-AF65-F5344CB8AC3E}">
        <p14:creationId xmlns:p14="http://schemas.microsoft.com/office/powerpoint/2010/main" val="302256320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4000" b="1" dirty="0" smtClean="0">
                <a:solidFill>
                  <a:schemeClr val="accent1">
                    <a:lumMod val="50000"/>
                  </a:schemeClr>
                </a:solidFill>
              </a:rPr>
              <a:t>Summative Assessment</a:t>
            </a:r>
            <a:r>
              <a:rPr lang="en-AU" sz="4000" dirty="0" smtClean="0"/>
              <a:t> </a:t>
            </a:r>
            <a:endParaRPr lang="en-AU" sz="4000" dirty="0"/>
          </a:p>
        </p:txBody>
      </p:sp>
      <p:sp>
        <p:nvSpPr>
          <p:cNvPr id="3" name="Content Placeholder 2"/>
          <p:cNvSpPr>
            <a:spLocks noGrp="1"/>
          </p:cNvSpPr>
          <p:nvPr>
            <p:ph idx="1"/>
          </p:nvPr>
        </p:nvSpPr>
        <p:spPr>
          <a:xfrm>
            <a:off x="395536" y="1628800"/>
            <a:ext cx="8229600" cy="4137025"/>
          </a:xfrm>
        </p:spPr>
        <p:txBody>
          <a:bodyPr>
            <a:normAutofit fontScale="70000" lnSpcReduction="20000"/>
          </a:bodyPr>
          <a:lstStyle/>
          <a:p>
            <a:r>
              <a:rPr lang="en-AU" dirty="0" smtClean="0"/>
              <a:t>After completing the APP</a:t>
            </a:r>
          </a:p>
          <a:p>
            <a:pPr lvl="1"/>
            <a:r>
              <a:rPr lang="en-AU" dirty="0" smtClean="0"/>
              <a:t> identify trends (strengths/ weaknesses)</a:t>
            </a:r>
          </a:p>
          <a:p>
            <a:pPr lvl="1"/>
            <a:r>
              <a:rPr lang="en-AU" dirty="0" smtClean="0"/>
              <a:t>Considers strategies for the student to progress in next unit</a:t>
            </a:r>
          </a:p>
          <a:p>
            <a:r>
              <a:rPr lang="en-AU" dirty="0" smtClean="0"/>
              <a:t>Complete any additional pages of assessment documents (feedback, summaries </a:t>
            </a:r>
            <a:r>
              <a:rPr lang="en-AU" dirty="0" err="1" smtClean="0"/>
              <a:t>etc</a:t>
            </a:r>
            <a:r>
              <a:rPr lang="en-AU" dirty="0" smtClean="0"/>
              <a:t>)</a:t>
            </a:r>
          </a:p>
          <a:p>
            <a:r>
              <a:rPr lang="en-AU" dirty="0" smtClean="0"/>
              <a:t>If any item is scored &lt;2  in (final assessment) contact </a:t>
            </a:r>
            <a:r>
              <a:rPr lang="en-AU" dirty="0" err="1" smtClean="0"/>
              <a:t>Uni</a:t>
            </a:r>
            <a:r>
              <a:rPr lang="en-AU" dirty="0" smtClean="0"/>
              <a:t> to discuss prior to meeting with student.</a:t>
            </a:r>
          </a:p>
          <a:p>
            <a:r>
              <a:rPr lang="en-AU" dirty="0" smtClean="0"/>
              <a:t>A student can still pass with a 2-3 items rated as a 1 but if more than this then really consider failing the student as they </a:t>
            </a:r>
            <a:r>
              <a:rPr lang="en-AU" dirty="0" smtClean="0"/>
              <a:t>most likely </a:t>
            </a:r>
            <a:r>
              <a:rPr lang="en-AU" dirty="0" smtClean="0"/>
              <a:t>need </a:t>
            </a:r>
            <a:r>
              <a:rPr lang="en-AU" dirty="0" smtClean="0"/>
              <a:t>more time.</a:t>
            </a:r>
          </a:p>
          <a:p>
            <a:r>
              <a:rPr lang="en-AU" dirty="0" smtClean="0"/>
              <a:t>Prepare for formal feedback session with student and discuss the outcome with them</a:t>
            </a:r>
          </a:p>
          <a:p>
            <a:r>
              <a:rPr lang="en-AU" dirty="0" smtClean="0"/>
              <a:t>Sign documents and return to University</a:t>
            </a:r>
          </a:p>
          <a:p>
            <a:endParaRPr lang="en-AU" dirty="0" smtClean="0"/>
          </a:p>
          <a:p>
            <a:pPr lvl="1"/>
            <a:endParaRPr lang="en-AU" dirty="0"/>
          </a:p>
        </p:txBody>
      </p:sp>
      <p:pic>
        <p:nvPicPr>
          <p:cNvPr id="5" name="Picture 4"/>
          <p:cNvPicPr>
            <a:picLocks noChangeAspect="1" noChangeArrowheads="1"/>
          </p:cNvPicPr>
          <p:nvPr/>
        </p:nvPicPr>
        <p:blipFill>
          <a:blip r:embed="rId3" cstate="print"/>
          <a:srcRect/>
          <a:stretch>
            <a:fillRect/>
          </a:stretch>
        </p:blipFill>
        <p:spPr bwMode="auto">
          <a:xfrm>
            <a:off x="6858571" y="5924368"/>
            <a:ext cx="2285429" cy="924072"/>
          </a:xfrm>
          <a:prstGeom prst="rect">
            <a:avLst/>
          </a:prstGeom>
          <a:noFill/>
          <a:ln w="9525">
            <a:noFill/>
            <a:miter lim="800000"/>
            <a:headEnd/>
            <a:tailEnd/>
          </a:ln>
        </p:spPr>
      </p:pic>
    </p:spTree>
    <p:extLst>
      <p:ext uri="{BB962C8B-B14F-4D97-AF65-F5344CB8AC3E}">
        <p14:creationId xmlns:p14="http://schemas.microsoft.com/office/powerpoint/2010/main" val="306112729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785813"/>
            <a:ext cx="8229600" cy="868362"/>
          </a:xfrm>
        </p:spPr>
        <p:txBody>
          <a:bodyPr/>
          <a:lstStyle/>
          <a:p>
            <a:pPr>
              <a:defRPr/>
            </a:pPr>
            <a:r>
              <a:rPr lang="en-AU" sz="4000" b="1" dirty="0" smtClean="0">
                <a:solidFill>
                  <a:schemeClr val="accent1">
                    <a:lumMod val="50000"/>
                  </a:schemeClr>
                </a:solidFill>
              </a:rPr>
              <a:t>Summary: advantages of APP</a:t>
            </a:r>
            <a:endParaRPr lang="en-AU" sz="4000" b="1" dirty="0">
              <a:solidFill>
                <a:schemeClr val="accent1">
                  <a:lumMod val="50000"/>
                </a:schemeClr>
              </a:solidFill>
            </a:endParaRPr>
          </a:p>
        </p:txBody>
      </p:sp>
      <p:sp>
        <p:nvSpPr>
          <p:cNvPr id="64514" name="Content Placeholder 2"/>
          <p:cNvSpPr>
            <a:spLocks noGrp="1"/>
          </p:cNvSpPr>
          <p:nvPr>
            <p:ph idx="1"/>
          </p:nvPr>
        </p:nvSpPr>
        <p:spPr>
          <a:xfrm>
            <a:off x="357188" y="1928813"/>
            <a:ext cx="8229600" cy="4137025"/>
          </a:xfrm>
        </p:spPr>
        <p:txBody>
          <a:bodyPr/>
          <a:lstStyle/>
          <a:p>
            <a:r>
              <a:rPr lang="en-AU" sz="2800" dirty="0" smtClean="0"/>
              <a:t>Reliable and </a:t>
            </a:r>
            <a:r>
              <a:rPr lang="en-AU" sz="2800" dirty="0" smtClean="0"/>
              <a:t>valid instrument</a:t>
            </a:r>
            <a:endParaRPr lang="en-AU" sz="2800" dirty="0" smtClean="0"/>
          </a:p>
          <a:p>
            <a:r>
              <a:rPr lang="en-AU" sz="2800" dirty="0" smtClean="0"/>
              <a:t>Led to reduction </a:t>
            </a:r>
            <a:r>
              <a:rPr lang="en-AU" sz="2800" dirty="0" smtClean="0"/>
              <a:t>in burden on clinical educators</a:t>
            </a:r>
          </a:p>
          <a:p>
            <a:r>
              <a:rPr lang="en-AU" sz="2800" dirty="0" smtClean="0"/>
              <a:t>Standardisation of assessment processes between universities</a:t>
            </a:r>
          </a:p>
          <a:p>
            <a:r>
              <a:rPr lang="en-AU" sz="2800" dirty="0"/>
              <a:t>Improved training of educators, reduction in </a:t>
            </a:r>
            <a:r>
              <a:rPr lang="en-AU" sz="2800" dirty="0" smtClean="0"/>
              <a:t>duplication</a:t>
            </a:r>
          </a:p>
          <a:p>
            <a:r>
              <a:rPr lang="en-AU" sz="2800" dirty="0" smtClean="0"/>
              <a:t>Opportunities to continue evaluation and refinement of </a:t>
            </a:r>
            <a:r>
              <a:rPr lang="en-AU" sz="2800" dirty="0" smtClean="0"/>
              <a:t>APP and </a:t>
            </a:r>
            <a:r>
              <a:rPr lang="en-AU" sz="2800" smtClean="0"/>
              <a:t>assessment approaches</a:t>
            </a:r>
            <a:endParaRPr lang="en-AU" sz="2800" dirty="0"/>
          </a:p>
          <a:p>
            <a:endParaRPr lang="en-AU" sz="2600" dirty="0" smtClean="0"/>
          </a:p>
          <a:p>
            <a:endParaRPr lang="en-AU" sz="2600" dirty="0" smtClean="0"/>
          </a:p>
          <a:p>
            <a:pPr>
              <a:buFontTx/>
              <a:buNone/>
            </a:pPr>
            <a:endParaRPr lang="en-AU" sz="2800" dirty="0" smtClean="0"/>
          </a:p>
          <a:p>
            <a:endParaRPr lang="en-AU" sz="2800" dirty="0" smtClean="0"/>
          </a:p>
          <a:p>
            <a:pPr>
              <a:buFontTx/>
              <a:buNone/>
            </a:pPr>
            <a:endParaRPr lang="en-AU" sz="2800" dirty="0" smtClean="0"/>
          </a:p>
          <a:p>
            <a:endParaRPr lang="en-AU" sz="2800" dirty="0" smtClean="0"/>
          </a:p>
        </p:txBody>
      </p:sp>
      <p:pic>
        <p:nvPicPr>
          <p:cNvPr id="5" name="Picture 4"/>
          <p:cNvPicPr>
            <a:picLocks noChangeAspect="1" noChangeArrowheads="1"/>
          </p:cNvPicPr>
          <p:nvPr/>
        </p:nvPicPr>
        <p:blipFill>
          <a:blip r:embed="rId3" cstate="print"/>
          <a:srcRect/>
          <a:stretch>
            <a:fillRect/>
          </a:stretch>
        </p:blipFill>
        <p:spPr bwMode="auto">
          <a:xfrm>
            <a:off x="6858571" y="5924368"/>
            <a:ext cx="2285429" cy="924072"/>
          </a:xfrm>
          <a:prstGeom prst="rect">
            <a:avLst/>
          </a:prstGeom>
          <a:noFill/>
          <a:ln w="9525">
            <a:noFill/>
            <a:miter lim="800000"/>
            <a:headEnd/>
            <a:tailEnd/>
          </a:ln>
        </p:spPr>
      </p:pic>
    </p:spTree>
    <p:extLst>
      <p:ext uri="{BB962C8B-B14F-4D97-AF65-F5344CB8AC3E}">
        <p14:creationId xmlns:p14="http://schemas.microsoft.com/office/powerpoint/2010/main" val="11613557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780928"/>
            <a:ext cx="8229600" cy="868363"/>
          </a:xfrm>
        </p:spPr>
        <p:txBody>
          <a:bodyPr/>
          <a:lstStyle/>
          <a:p>
            <a:r>
              <a:rPr lang="en-US" b="1" dirty="0" smtClean="0">
                <a:solidFill>
                  <a:schemeClr val="accent1">
                    <a:lumMod val="50000"/>
                  </a:schemeClr>
                </a:solidFill>
              </a:rPr>
              <a:t>The ‘Roles’ of Assessment – what does workplace based assessment do for students?</a:t>
            </a:r>
            <a:endParaRPr lang="en-AU" dirty="0"/>
          </a:p>
        </p:txBody>
      </p:sp>
      <p:pic>
        <p:nvPicPr>
          <p:cNvPr id="3" name="Picture 2"/>
          <p:cNvPicPr>
            <a:picLocks noChangeAspect="1" noChangeArrowheads="1"/>
          </p:cNvPicPr>
          <p:nvPr/>
        </p:nvPicPr>
        <p:blipFill>
          <a:blip r:embed="rId2" cstate="print"/>
          <a:srcRect/>
          <a:stretch>
            <a:fillRect/>
          </a:stretch>
        </p:blipFill>
        <p:spPr bwMode="auto">
          <a:xfrm>
            <a:off x="6858571" y="5924368"/>
            <a:ext cx="2285429" cy="924072"/>
          </a:xfrm>
          <a:prstGeom prst="rect">
            <a:avLst/>
          </a:prstGeom>
          <a:noFill/>
          <a:ln w="9525">
            <a:noFill/>
            <a:miter lim="800000"/>
            <a:headEnd/>
            <a:tailEnd/>
          </a:ln>
        </p:spPr>
      </p:pic>
    </p:spTree>
    <p:extLst>
      <p:ext uri="{BB962C8B-B14F-4D97-AF65-F5344CB8AC3E}">
        <p14:creationId xmlns:p14="http://schemas.microsoft.com/office/powerpoint/2010/main" val="12327380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a:xfrm>
            <a:off x="179512" y="620688"/>
            <a:ext cx="8572500" cy="936104"/>
          </a:xfrm>
        </p:spPr>
        <p:txBody>
          <a:bodyPr>
            <a:normAutofit/>
          </a:bodyPr>
          <a:lstStyle/>
          <a:p>
            <a:pPr eaLnBrk="1" hangingPunct="1"/>
            <a:r>
              <a:rPr lang="en-US" sz="4000" b="1" dirty="0" smtClean="0">
                <a:solidFill>
                  <a:schemeClr val="accent1">
                    <a:lumMod val="50000"/>
                  </a:schemeClr>
                </a:solidFill>
              </a:rPr>
              <a:t>Role of assessment</a:t>
            </a:r>
          </a:p>
        </p:txBody>
      </p:sp>
      <p:sp>
        <p:nvSpPr>
          <p:cNvPr id="13315" name="Rectangle 3"/>
          <p:cNvSpPr>
            <a:spLocks noGrp="1" noChangeArrowheads="1"/>
          </p:cNvSpPr>
          <p:nvPr>
            <p:ph idx="1"/>
          </p:nvPr>
        </p:nvSpPr>
        <p:spPr>
          <a:xfrm>
            <a:off x="251520" y="1628800"/>
            <a:ext cx="8518277" cy="4608512"/>
          </a:xfrm>
        </p:spPr>
        <p:txBody>
          <a:bodyPr>
            <a:normAutofit/>
          </a:bodyPr>
          <a:lstStyle/>
          <a:p>
            <a:r>
              <a:rPr lang="en-US" sz="2800" dirty="0" smtClean="0"/>
              <a:t>Directs students to knowledge skills &amp; attitudes they are performing well &amp; those requiring improvement (the </a:t>
            </a:r>
            <a:r>
              <a:rPr lang="en-US" sz="2800" dirty="0" smtClean="0">
                <a:solidFill>
                  <a:srgbClr val="FF0000"/>
                </a:solidFill>
              </a:rPr>
              <a:t>‘formative’ </a:t>
            </a:r>
            <a:r>
              <a:rPr lang="en-US" sz="2800" dirty="0" smtClean="0"/>
              <a:t>role of assessment)</a:t>
            </a:r>
          </a:p>
          <a:p>
            <a:r>
              <a:rPr lang="en-US" sz="2800" dirty="0" smtClean="0"/>
              <a:t>Forms basis for development of strategies to  change performance</a:t>
            </a:r>
          </a:p>
          <a:p>
            <a:pPr eaLnBrk="1" hangingPunct="1"/>
            <a:r>
              <a:rPr lang="en-US" sz="2800" dirty="0" smtClean="0"/>
              <a:t>Tells students if they are meeting the standards – grades,  … (the </a:t>
            </a:r>
            <a:r>
              <a:rPr lang="en-US" sz="2800" dirty="0" smtClean="0">
                <a:solidFill>
                  <a:srgbClr val="FF0000"/>
                </a:solidFill>
              </a:rPr>
              <a:t>‘summative’ </a:t>
            </a:r>
            <a:r>
              <a:rPr lang="en-US" sz="2800" dirty="0" smtClean="0"/>
              <a:t>role of assessment)</a:t>
            </a:r>
          </a:p>
          <a:p>
            <a:pPr eaLnBrk="1" hangingPunct="1">
              <a:buNone/>
            </a:pPr>
            <a:endParaRPr lang="en-US" sz="2800" dirty="0" smtClean="0"/>
          </a:p>
        </p:txBody>
      </p:sp>
      <p:pic>
        <p:nvPicPr>
          <p:cNvPr id="4" name="Picture 3"/>
          <p:cNvPicPr>
            <a:picLocks noChangeAspect="1" noChangeArrowheads="1"/>
          </p:cNvPicPr>
          <p:nvPr/>
        </p:nvPicPr>
        <p:blipFill>
          <a:blip r:embed="rId3" cstate="print"/>
          <a:srcRect/>
          <a:stretch>
            <a:fillRect/>
          </a:stretch>
        </p:blipFill>
        <p:spPr bwMode="auto">
          <a:xfrm>
            <a:off x="6858571" y="5924368"/>
            <a:ext cx="2285429" cy="924072"/>
          </a:xfrm>
          <a:prstGeom prst="rect">
            <a:avLst/>
          </a:prstGeom>
          <a:noFill/>
          <a:ln w="9525">
            <a:noFill/>
            <a:miter lim="800000"/>
            <a:headEnd/>
            <a:tailEnd/>
          </a:ln>
        </p:spPr>
      </p:pic>
    </p:spTree>
    <p:extLst>
      <p:ext uri="{BB962C8B-B14F-4D97-AF65-F5344CB8AC3E}">
        <p14:creationId xmlns:p14="http://schemas.microsoft.com/office/powerpoint/2010/main" val="2522630787"/>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420888"/>
            <a:ext cx="8229600" cy="868363"/>
          </a:xfrm>
        </p:spPr>
        <p:txBody>
          <a:bodyPr/>
          <a:lstStyle/>
          <a:p>
            <a:r>
              <a:rPr lang="en-AU" b="1" dirty="0" smtClean="0">
                <a:solidFill>
                  <a:schemeClr val="accent1">
                    <a:lumMod val="50000"/>
                  </a:schemeClr>
                </a:solidFill>
              </a:rPr>
              <a:t>The APP (Assessment of Physiotherapy Practice) Instrument</a:t>
            </a:r>
            <a:endParaRPr lang="en-AU" b="1" dirty="0">
              <a:solidFill>
                <a:schemeClr val="accent1">
                  <a:lumMod val="50000"/>
                </a:schemeClr>
              </a:solidFill>
            </a:endParaRPr>
          </a:p>
        </p:txBody>
      </p:sp>
      <p:pic>
        <p:nvPicPr>
          <p:cNvPr id="4" name="Picture 3"/>
          <p:cNvPicPr>
            <a:picLocks noChangeAspect="1" noChangeArrowheads="1"/>
          </p:cNvPicPr>
          <p:nvPr/>
        </p:nvPicPr>
        <p:blipFill>
          <a:blip r:embed="rId2" cstate="print"/>
          <a:srcRect/>
          <a:stretch>
            <a:fillRect/>
          </a:stretch>
        </p:blipFill>
        <p:spPr bwMode="auto">
          <a:xfrm>
            <a:off x="6858571" y="5924368"/>
            <a:ext cx="2285429" cy="924072"/>
          </a:xfrm>
          <a:prstGeom prst="rect">
            <a:avLst/>
          </a:prstGeom>
          <a:noFill/>
          <a:ln w="9525">
            <a:noFill/>
            <a:miter lim="800000"/>
            <a:headEnd/>
            <a:tailEnd/>
          </a:ln>
        </p:spPr>
      </p:pic>
    </p:spTree>
    <p:extLst>
      <p:ext uri="{BB962C8B-B14F-4D97-AF65-F5344CB8AC3E}">
        <p14:creationId xmlns:p14="http://schemas.microsoft.com/office/powerpoint/2010/main" val="40873871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403" y="548680"/>
            <a:ext cx="6357392" cy="940966"/>
          </a:xfrm>
        </p:spPr>
        <p:txBody>
          <a:bodyPr/>
          <a:lstStyle/>
          <a:p>
            <a:r>
              <a:rPr lang="en-AU" sz="3600" dirty="0" smtClean="0">
                <a:solidFill>
                  <a:schemeClr val="accent1">
                    <a:lumMod val="50000"/>
                  </a:schemeClr>
                </a:solidFill>
              </a:rPr>
              <a:t>APP- Assessment Instrument</a:t>
            </a:r>
            <a:endParaRPr lang="en-AU" sz="3600" dirty="0">
              <a:solidFill>
                <a:schemeClr val="accent1">
                  <a:lumMod val="50000"/>
                </a:schemeClr>
              </a:solidFill>
            </a:endParaRPr>
          </a:p>
        </p:txBody>
      </p:sp>
      <p:sp>
        <p:nvSpPr>
          <p:cNvPr id="3" name="Content Placeholder 2"/>
          <p:cNvSpPr>
            <a:spLocks noGrp="1"/>
          </p:cNvSpPr>
          <p:nvPr>
            <p:ph idx="1"/>
          </p:nvPr>
        </p:nvSpPr>
        <p:spPr>
          <a:xfrm>
            <a:off x="467544" y="1556792"/>
            <a:ext cx="8229600" cy="4137025"/>
          </a:xfrm>
        </p:spPr>
        <p:txBody>
          <a:bodyPr>
            <a:normAutofit/>
          </a:bodyPr>
          <a:lstStyle/>
          <a:p>
            <a:r>
              <a:rPr lang="en-AU" sz="2800" dirty="0" smtClean="0"/>
              <a:t>Standardised instrument used nationally</a:t>
            </a:r>
          </a:p>
          <a:p>
            <a:r>
              <a:rPr lang="en-AU" sz="2800" dirty="0" smtClean="0"/>
              <a:t>Valid and </a:t>
            </a:r>
            <a:r>
              <a:rPr lang="en-AU" sz="2800" dirty="0" smtClean="0"/>
              <a:t>reliable instrument</a:t>
            </a:r>
            <a:endParaRPr lang="en-AU" sz="2800" dirty="0" smtClean="0"/>
          </a:p>
          <a:p>
            <a:r>
              <a:rPr lang="en-AU" sz="2800" dirty="0" smtClean="0"/>
              <a:t>Identifies 7 domains of practice and lists 20 items considered fundamental to our profession</a:t>
            </a:r>
          </a:p>
          <a:p>
            <a:r>
              <a:rPr lang="en-AU" sz="2800" dirty="0" smtClean="0"/>
              <a:t>Scores are determined </a:t>
            </a:r>
            <a:r>
              <a:rPr lang="en-AU" sz="2800" dirty="0" smtClean="0"/>
              <a:t>by </a:t>
            </a:r>
            <a:r>
              <a:rPr lang="en-AU" sz="2800" dirty="0" smtClean="0"/>
              <a:t>a rating scale used </a:t>
            </a:r>
            <a:r>
              <a:rPr lang="en-AU" sz="2800" u="sng" dirty="0" smtClean="0"/>
              <a:t>in conjunction</a:t>
            </a:r>
            <a:r>
              <a:rPr lang="en-AU" sz="2800" dirty="0" smtClean="0"/>
              <a:t> with performance indicators</a:t>
            </a:r>
          </a:p>
          <a:p>
            <a:r>
              <a:rPr lang="en-AU" sz="2800" dirty="0"/>
              <a:t>APP is for use in ‘core’ clinical units where student is meant to carry their own caseload </a:t>
            </a:r>
            <a:r>
              <a:rPr lang="en-AU" sz="2800" dirty="0" smtClean="0"/>
              <a:t> </a:t>
            </a:r>
            <a:endParaRPr lang="en-AU" sz="2800" dirty="0"/>
          </a:p>
        </p:txBody>
      </p:sp>
      <p:sp>
        <p:nvSpPr>
          <p:cNvPr id="5" name="Footer Placeholder 4"/>
          <p:cNvSpPr>
            <a:spLocks noGrp="1"/>
          </p:cNvSpPr>
          <p:nvPr>
            <p:ph type="ftr" sz="quarter" idx="11"/>
          </p:nvPr>
        </p:nvSpPr>
        <p:spPr/>
        <p:txBody>
          <a:bodyPr/>
          <a:lstStyle/>
          <a:p>
            <a:endParaRPr lang="en-AU" dirty="0"/>
          </a:p>
        </p:txBody>
      </p:sp>
      <p:pic>
        <p:nvPicPr>
          <p:cNvPr id="6" name="Picture 5"/>
          <p:cNvPicPr>
            <a:picLocks noChangeAspect="1" noChangeArrowheads="1"/>
          </p:cNvPicPr>
          <p:nvPr/>
        </p:nvPicPr>
        <p:blipFill>
          <a:blip r:embed="rId3" cstate="print"/>
          <a:srcRect/>
          <a:stretch>
            <a:fillRect/>
          </a:stretch>
        </p:blipFill>
        <p:spPr bwMode="auto">
          <a:xfrm>
            <a:off x="6858571" y="5924368"/>
            <a:ext cx="2285429" cy="924072"/>
          </a:xfrm>
          <a:prstGeom prst="rect">
            <a:avLst/>
          </a:prstGeom>
          <a:noFill/>
          <a:ln w="9525">
            <a:noFill/>
            <a:miter lim="800000"/>
            <a:headEnd/>
            <a:tailEnd/>
          </a:ln>
        </p:spPr>
      </p:pic>
    </p:spTree>
    <p:extLst>
      <p:ext uri="{BB962C8B-B14F-4D97-AF65-F5344CB8AC3E}">
        <p14:creationId xmlns:p14="http://schemas.microsoft.com/office/powerpoint/2010/main" val="29613882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1">
                    <a:lumMod val="50000"/>
                  </a:schemeClr>
                </a:solidFill>
              </a:rPr>
              <a:t>APP – paper based &amp; online</a:t>
            </a:r>
            <a:endParaRPr lang="en-AU" dirty="0">
              <a:solidFill>
                <a:schemeClr val="accent1">
                  <a:lumMod val="50000"/>
                </a:schemeClr>
              </a:solidFill>
            </a:endParaRPr>
          </a:p>
        </p:txBody>
      </p:sp>
      <p:sp>
        <p:nvSpPr>
          <p:cNvPr id="3" name="Content Placeholder 2"/>
          <p:cNvSpPr>
            <a:spLocks noGrp="1"/>
          </p:cNvSpPr>
          <p:nvPr>
            <p:ph idx="1"/>
          </p:nvPr>
        </p:nvSpPr>
        <p:spPr/>
        <p:txBody>
          <a:bodyPr/>
          <a:lstStyle/>
          <a:p>
            <a:r>
              <a:rPr lang="en-AU" dirty="0" smtClean="0"/>
              <a:t>APP is available in paper form or online</a:t>
            </a:r>
          </a:p>
          <a:p>
            <a:r>
              <a:rPr lang="en-AU" dirty="0" smtClean="0">
                <a:hlinkClick r:id="rId3"/>
              </a:rPr>
              <a:t>www.APPLinkup.com</a:t>
            </a:r>
            <a:r>
              <a:rPr lang="en-AU" dirty="0" smtClean="0"/>
              <a:t> is the link to the online interactive assessment system</a:t>
            </a:r>
          </a:p>
          <a:p>
            <a:r>
              <a:rPr lang="en-AU" dirty="0" smtClean="0"/>
              <a:t>You can use either </a:t>
            </a:r>
            <a:r>
              <a:rPr lang="en-AU" dirty="0" smtClean="0"/>
              <a:t>format, </a:t>
            </a:r>
            <a:r>
              <a:rPr lang="en-AU" dirty="0" smtClean="0"/>
              <a:t>the guidelines are the same</a:t>
            </a:r>
            <a:endParaRPr lang="en-AU" dirty="0"/>
          </a:p>
        </p:txBody>
      </p:sp>
    </p:spTree>
    <p:extLst>
      <p:ext uri="{BB962C8B-B14F-4D97-AF65-F5344CB8AC3E}">
        <p14:creationId xmlns:p14="http://schemas.microsoft.com/office/powerpoint/2010/main" val="13025237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3281" name="Picture 1"/>
          <p:cNvPicPr>
            <a:picLocks noChangeAspect="1" noChangeArrowheads="1"/>
          </p:cNvPicPr>
          <p:nvPr/>
        </p:nvPicPr>
        <p:blipFill>
          <a:blip r:embed="rId3" cstate="print"/>
          <a:srcRect/>
          <a:stretch>
            <a:fillRect/>
          </a:stretch>
        </p:blipFill>
        <p:spPr bwMode="auto">
          <a:xfrm>
            <a:off x="1979712" y="-40679"/>
            <a:ext cx="5472608" cy="6898679"/>
          </a:xfrm>
          <a:prstGeom prst="rect">
            <a:avLst/>
          </a:prstGeom>
          <a:noFill/>
          <a:ln w="9525">
            <a:noFill/>
            <a:miter lim="800000"/>
            <a:headEnd/>
            <a:tailEnd/>
          </a:ln>
        </p:spPr>
      </p:pic>
      <p:sp>
        <p:nvSpPr>
          <p:cNvPr id="4" name="TextBox 3"/>
          <p:cNvSpPr txBox="1"/>
          <p:nvPr/>
        </p:nvSpPr>
        <p:spPr>
          <a:xfrm>
            <a:off x="395536" y="1700808"/>
            <a:ext cx="1440160" cy="369332"/>
          </a:xfrm>
          <a:prstGeom prst="rect">
            <a:avLst/>
          </a:prstGeom>
          <a:noFill/>
        </p:spPr>
        <p:txBody>
          <a:bodyPr wrap="square" rtlCol="0">
            <a:spAutoFit/>
          </a:bodyPr>
          <a:lstStyle/>
          <a:p>
            <a:endParaRPr lang="en-AU" dirty="0"/>
          </a:p>
        </p:txBody>
      </p:sp>
      <p:sp>
        <p:nvSpPr>
          <p:cNvPr id="5" name="TextBox 4"/>
          <p:cNvSpPr txBox="1"/>
          <p:nvPr/>
        </p:nvSpPr>
        <p:spPr>
          <a:xfrm>
            <a:off x="179512" y="1340768"/>
            <a:ext cx="1800200" cy="523220"/>
          </a:xfrm>
          <a:prstGeom prst="rect">
            <a:avLst/>
          </a:prstGeom>
          <a:noFill/>
        </p:spPr>
        <p:txBody>
          <a:bodyPr wrap="square" rtlCol="0">
            <a:spAutoFit/>
          </a:bodyPr>
          <a:lstStyle/>
          <a:p>
            <a:r>
              <a:rPr lang="en-AU" sz="1400" dirty="0" smtClean="0"/>
              <a:t>7 domains of practice</a:t>
            </a:r>
            <a:endParaRPr lang="en-AU" sz="1400" dirty="0"/>
          </a:p>
        </p:txBody>
      </p:sp>
      <p:cxnSp>
        <p:nvCxnSpPr>
          <p:cNvPr id="7" name="Straight Arrow Connector 6"/>
          <p:cNvCxnSpPr/>
          <p:nvPr/>
        </p:nvCxnSpPr>
        <p:spPr>
          <a:xfrm>
            <a:off x="899592" y="1844824"/>
            <a:ext cx="1152128" cy="216024"/>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395536" y="2996952"/>
            <a:ext cx="1512168" cy="338554"/>
          </a:xfrm>
          <a:prstGeom prst="rect">
            <a:avLst/>
          </a:prstGeom>
          <a:noFill/>
        </p:spPr>
        <p:txBody>
          <a:bodyPr wrap="square" rtlCol="0">
            <a:spAutoFit/>
          </a:bodyPr>
          <a:lstStyle/>
          <a:p>
            <a:r>
              <a:rPr lang="en-AU" sz="1600" dirty="0" smtClean="0"/>
              <a:t>20  items</a:t>
            </a:r>
            <a:endParaRPr lang="en-AU" sz="1600" dirty="0"/>
          </a:p>
        </p:txBody>
      </p:sp>
      <p:cxnSp>
        <p:nvCxnSpPr>
          <p:cNvPr id="13" name="Straight Arrow Connector 12"/>
          <p:cNvCxnSpPr/>
          <p:nvPr/>
        </p:nvCxnSpPr>
        <p:spPr>
          <a:xfrm>
            <a:off x="1043608" y="3284984"/>
            <a:ext cx="1080120" cy="144016"/>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399778" y="5652537"/>
            <a:ext cx="1296144" cy="584775"/>
          </a:xfrm>
          <a:prstGeom prst="rect">
            <a:avLst/>
          </a:prstGeom>
          <a:noFill/>
        </p:spPr>
        <p:txBody>
          <a:bodyPr wrap="square" rtlCol="0">
            <a:spAutoFit/>
          </a:bodyPr>
          <a:lstStyle/>
          <a:p>
            <a:r>
              <a:rPr lang="en-AU" sz="1600" dirty="0" smtClean="0"/>
              <a:t>Global rating scale</a:t>
            </a:r>
            <a:endParaRPr lang="en-AU" sz="1600" dirty="0"/>
          </a:p>
        </p:txBody>
      </p:sp>
      <p:cxnSp>
        <p:nvCxnSpPr>
          <p:cNvPr id="20" name="Straight Arrow Connector 19"/>
          <p:cNvCxnSpPr/>
          <p:nvPr/>
        </p:nvCxnSpPr>
        <p:spPr>
          <a:xfrm>
            <a:off x="1187624" y="5877272"/>
            <a:ext cx="936104" cy="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6084168" y="1268760"/>
            <a:ext cx="3059832" cy="307777"/>
          </a:xfrm>
          <a:prstGeom prst="rect">
            <a:avLst/>
          </a:prstGeom>
          <a:noFill/>
        </p:spPr>
        <p:txBody>
          <a:bodyPr wrap="square" rtlCol="0">
            <a:spAutoFit/>
          </a:bodyPr>
          <a:lstStyle/>
          <a:p>
            <a:r>
              <a:rPr lang="en-AU" sz="1400" dirty="0" smtClean="0"/>
              <a:t>5 point rating scale to rate each item</a:t>
            </a:r>
            <a:endParaRPr lang="en-AU" sz="1400" dirty="0"/>
          </a:p>
        </p:txBody>
      </p:sp>
      <p:cxnSp>
        <p:nvCxnSpPr>
          <p:cNvPr id="24" name="Straight Arrow Connector 23"/>
          <p:cNvCxnSpPr>
            <a:stCxn id="23" idx="1"/>
          </p:cNvCxnSpPr>
          <p:nvPr/>
        </p:nvCxnSpPr>
        <p:spPr>
          <a:xfrm flipH="1" flipV="1">
            <a:off x="5292080" y="1412778"/>
            <a:ext cx="792088" cy="9871"/>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7380312" y="5692606"/>
            <a:ext cx="1584176" cy="369332"/>
          </a:xfrm>
          <a:prstGeom prst="rect">
            <a:avLst/>
          </a:prstGeom>
          <a:noFill/>
        </p:spPr>
        <p:txBody>
          <a:bodyPr wrap="square" rtlCol="0">
            <a:spAutoFit/>
          </a:bodyPr>
          <a:lstStyle/>
          <a:p>
            <a:r>
              <a:rPr lang="en-AU" dirty="0" smtClean="0"/>
              <a:t>Scoring rules</a:t>
            </a:r>
            <a:endParaRPr lang="en-AU" dirty="0"/>
          </a:p>
        </p:txBody>
      </p:sp>
      <p:cxnSp>
        <p:nvCxnSpPr>
          <p:cNvPr id="28" name="Straight Arrow Connector 27"/>
          <p:cNvCxnSpPr/>
          <p:nvPr/>
        </p:nvCxnSpPr>
        <p:spPr>
          <a:xfrm flipH="1">
            <a:off x="6588224" y="6061938"/>
            <a:ext cx="864096" cy="175375"/>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5836</TotalTime>
  <Words>1717</Words>
  <Application>Microsoft Office PowerPoint</Application>
  <PresentationFormat>On-screen Show (4:3)</PresentationFormat>
  <Paragraphs>214</Paragraphs>
  <Slides>37</Slides>
  <Notes>28</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37</vt:i4>
      </vt:variant>
    </vt:vector>
  </HeadingPairs>
  <TitlesOfParts>
    <vt:vector size="40" baseType="lpstr">
      <vt:lpstr>Default Design</vt:lpstr>
      <vt:lpstr>Custom Design</vt:lpstr>
      <vt:lpstr>Document</vt:lpstr>
      <vt:lpstr> APP: Assessment of Physiotherapy Practice Instrument  Physiotherapy Clinical Educator Training</vt:lpstr>
      <vt:lpstr>Learning objectives</vt:lpstr>
      <vt:lpstr>APP development and use</vt:lpstr>
      <vt:lpstr>The ‘Roles’ of Assessment – what does workplace based assessment do for students?</vt:lpstr>
      <vt:lpstr>Role of assessment</vt:lpstr>
      <vt:lpstr>The APP (Assessment of Physiotherapy Practice) Instrument</vt:lpstr>
      <vt:lpstr>APP- Assessment Instrument</vt:lpstr>
      <vt:lpstr>APP – paper based &amp; online</vt:lpstr>
      <vt:lpstr>PowerPoint Presentation</vt:lpstr>
      <vt:lpstr>PowerPoint Presentation</vt:lpstr>
      <vt:lpstr>Performance Indicators</vt:lpstr>
      <vt:lpstr>PowerPoint Presentation</vt:lpstr>
      <vt:lpstr>Global Rating Scale (GRS) </vt:lpstr>
      <vt:lpstr>Global rating scale</vt:lpstr>
      <vt:lpstr>PowerPoint Presentation</vt:lpstr>
      <vt:lpstr>Scoring the APP</vt:lpstr>
      <vt:lpstr>Scoring the APP</vt:lpstr>
      <vt:lpstr>PowerPoint Presentation</vt:lpstr>
      <vt:lpstr>APP – scoring</vt:lpstr>
      <vt:lpstr>Why choose entry level/minimally competent as passing standard?</vt:lpstr>
      <vt:lpstr>PowerPoint Presentation</vt:lpstr>
      <vt:lpstr>Entry Level Description – Passing standard</vt:lpstr>
      <vt:lpstr>Passing Standard/Entry Level Description</vt:lpstr>
      <vt:lpstr>Passing Standard/Entry Level Description</vt:lpstr>
      <vt:lpstr>Entry Level – typically a student would</vt:lpstr>
      <vt:lpstr>Entry Level</vt:lpstr>
      <vt:lpstr>Higher level standard</vt:lpstr>
      <vt:lpstr>PowerPoint Presentation</vt:lpstr>
      <vt:lpstr>When to use the APP instrument?</vt:lpstr>
      <vt:lpstr>PowerPoint Presentation</vt:lpstr>
      <vt:lpstr>Mid unit formative feedback</vt:lpstr>
      <vt:lpstr>Mid unit formative feedback</vt:lpstr>
      <vt:lpstr>PowerPoint Presentation</vt:lpstr>
      <vt:lpstr>PowerPoint Presentation</vt:lpstr>
      <vt:lpstr>Summative Assessment</vt:lpstr>
      <vt:lpstr>Summative Assessment </vt:lpstr>
      <vt:lpstr>Summary: advantages of APP</vt:lpstr>
    </vt:vector>
  </TitlesOfParts>
  <Company>Griffith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Guess who?</dc:creator>
  <cp:lastModifiedBy>Megan Dalton</cp:lastModifiedBy>
  <cp:revision>410</cp:revision>
  <cp:lastPrinted>2014-01-15T00:47:35Z</cp:lastPrinted>
  <dcterms:created xsi:type="dcterms:W3CDTF">2009-03-31T22:31:40Z</dcterms:created>
  <dcterms:modified xsi:type="dcterms:W3CDTF">2015-08-06T17:30:17Z</dcterms:modified>
</cp:coreProperties>
</file>